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x="18288000" cy="10287000"/>
  <p:notesSz cx="6858000" cy="9144000"/>
  <p:embeddedFontLst>
    <p:embeddedFont>
      <p:font typeface="TT Octosquares Bold" charset="1" panose="02010001040000080307"/>
      <p:regular r:id="rId20"/>
    </p:embeddedFont>
    <p:embeddedFont>
      <p:font typeface="TT Octosquares" charset="1" panose="02010001040000080307"/>
      <p:regular r:id="rId21"/>
    </p:embeddedFont>
    <p:embeddedFont>
      <p:font typeface="Canva Sans" charset="1" panose="020B0503030501040103"/>
      <p:regular r:id="rId22"/>
    </p:embeddedFont>
    <p:embeddedFont>
      <p:font typeface="Canva Sans Bold" charset="1" panose="020B0803030501040103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jpeg" Type="http://schemas.openxmlformats.org/officeDocument/2006/relationships/image"/><Relationship Id="rId3" Target="../media/image15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jpe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314716">
                <a:alpha val="100000"/>
              </a:srgbClr>
            </a:gs>
            <a:gs pos="100000">
              <a:srgbClr val="1A270C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900683" y="1214950"/>
            <a:ext cx="8358617" cy="7857100"/>
          </a:xfrm>
          <a:custGeom>
            <a:avLst/>
            <a:gdLst/>
            <a:ahLst/>
            <a:cxnLst/>
            <a:rect r="r" b="b" t="t" l="l"/>
            <a:pathLst>
              <a:path h="7857100" w="8358617">
                <a:moveTo>
                  <a:pt x="0" y="0"/>
                </a:moveTo>
                <a:lnTo>
                  <a:pt x="8358617" y="0"/>
                </a:lnTo>
                <a:lnTo>
                  <a:pt x="8358617" y="7857100"/>
                </a:lnTo>
                <a:lnTo>
                  <a:pt x="0" y="78571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929890" y="-2742596"/>
            <a:ext cx="4256124" cy="4257884"/>
          </a:xfrm>
          <a:custGeom>
            <a:avLst/>
            <a:gdLst/>
            <a:ahLst/>
            <a:cxnLst/>
            <a:rect r="r" b="b" t="t" l="l"/>
            <a:pathLst>
              <a:path h="4257884" w="4256124">
                <a:moveTo>
                  <a:pt x="0" y="0"/>
                </a:moveTo>
                <a:lnTo>
                  <a:pt x="4256124" y="0"/>
                </a:lnTo>
                <a:lnTo>
                  <a:pt x="4256124" y="4257884"/>
                </a:lnTo>
                <a:lnTo>
                  <a:pt x="0" y="425788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74102" y="8948324"/>
            <a:ext cx="4256124" cy="4257884"/>
          </a:xfrm>
          <a:custGeom>
            <a:avLst/>
            <a:gdLst/>
            <a:ahLst/>
            <a:cxnLst/>
            <a:rect r="r" b="b" t="t" l="l"/>
            <a:pathLst>
              <a:path h="4257884" w="4256124">
                <a:moveTo>
                  <a:pt x="0" y="0"/>
                </a:moveTo>
                <a:lnTo>
                  <a:pt x="4256124" y="0"/>
                </a:lnTo>
                <a:lnTo>
                  <a:pt x="4256124" y="4257884"/>
                </a:lnTo>
                <a:lnTo>
                  <a:pt x="0" y="425788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3172722"/>
            <a:ext cx="7495381" cy="2329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05"/>
              </a:lnSpc>
            </a:pPr>
            <a:r>
              <a:rPr lang="en-US" sz="5500" b="true">
                <a:solidFill>
                  <a:srgbClr val="A5FF55"/>
                </a:solidFill>
                <a:latin typeface="TT Octosquares Bold"/>
                <a:ea typeface="TT Octosquares Bold"/>
                <a:cs typeface="TT Octosquares Bold"/>
                <a:sym typeface="TT Octosquares Bold"/>
              </a:rPr>
              <a:t>FOOD DONATION AND REDISTRIBUTION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5617075"/>
            <a:ext cx="6402760" cy="786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05"/>
              </a:lnSpc>
            </a:pPr>
            <a:r>
              <a:rPr lang="en-US" sz="5500" b="true">
                <a:solidFill>
                  <a:srgbClr val="DBFFBB"/>
                </a:solidFill>
                <a:latin typeface="TT Octosquares Bold"/>
                <a:ea typeface="TT Octosquares Bold"/>
                <a:cs typeface="TT Octosquares Bold"/>
                <a:sym typeface="TT Octosquares Bold"/>
              </a:rPr>
              <a:t>SYSTEM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1A270C">
                <a:alpha val="100000"/>
              </a:srgbClr>
            </a:gs>
            <a:gs pos="100000">
              <a:srgbClr val="314716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028700" y="1428750"/>
            <a:ext cx="16230600" cy="0"/>
          </a:xfrm>
          <a:prstGeom prst="line">
            <a:avLst/>
          </a:prstGeom>
          <a:ln cap="flat" w="38100">
            <a:gradFill>
              <a:gsLst>
                <a:gs pos="0">
                  <a:srgbClr val="314716">
                    <a:alpha val="100000"/>
                  </a:srgbClr>
                </a:gs>
                <a:gs pos="50000">
                  <a:srgbClr val="ABFF50">
                    <a:alpha val="100000"/>
                  </a:srgbClr>
                </a:gs>
                <a:gs pos="100000">
                  <a:srgbClr val="314716">
                    <a:alpha val="100000"/>
                  </a:srgbClr>
                </a:gs>
              </a:gsLst>
              <a:lin ang="2700000"/>
            </a:gra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990543" y="6433310"/>
            <a:ext cx="6191615" cy="3482783"/>
          </a:xfrm>
          <a:custGeom>
            <a:avLst/>
            <a:gdLst/>
            <a:ahLst/>
            <a:cxnLst/>
            <a:rect r="r" b="b" t="t" l="l"/>
            <a:pathLst>
              <a:path h="3482783" w="6191615">
                <a:moveTo>
                  <a:pt x="0" y="0"/>
                </a:moveTo>
                <a:lnTo>
                  <a:pt x="6191614" y="0"/>
                </a:lnTo>
                <a:lnTo>
                  <a:pt x="6191614" y="3482783"/>
                </a:lnTo>
                <a:lnTo>
                  <a:pt x="0" y="348278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  <a:ln w="47625" cap="sq">
            <a:gradFill>
              <a:gsLst>
                <a:gs pos="0">
                  <a:srgbClr val="314716">
                    <a:alpha val="100000"/>
                  </a:srgbClr>
                </a:gs>
                <a:gs pos="50000">
                  <a:srgbClr val="ABFF50">
                    <a:alpha val="100000"/>
                  </a:srgbClr>
                </a:gs>
                <a:gs pos="100000">
                  <a:srgbClr val="314716">
                    <a:alpha val="100000"/>
                  </a:srgbClr>
                </a:gs>
              </a:gsLst>
              <a:lin ang="2700000"/>
            </a:gradFill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0620128" y="6544041"/>
            <a:ext cx="5163043" cy="3261322"/>
          </a:xfrm>
          <a:custGeom>
            <a:avLst/>
            <a:gdLst/>
            <a:ahLst/>
            <a:cxnLst/>
            <a:rect r="r" b="b" t="t" l="l"/>
            <a:pathLst>
              <a:path h="3261322" w="5163043">
                <a:moveTo>
                  <a:pt x="0" y="0"/>
                </a:moveTo>
                <a:lnTo>
                  <a:pt x="5163044" y="0"/>
                </a:lnTo>
                <a:lnTo>
                  <a:pt x="5163044" y="3261322"/>
                </a:lnTo>
                <a:lnTo>
                  <a:pt x="0" y="326132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47625" cap="sq">
            <a:gradFill>
              <a:gsLst>
                <a:gs pos="0">
                  <a:srgbClr val="314716">
                    <a:alpha val="100000"/>
                  </a:srgbClr>
                </a:gs>
                <a:gs pos="50000">
                  <a:srgbClr val="ABFF50">
                    <a:alpha val="100000"/>
                  </a:srgbClr>
                </a:gs>
                <a:gs pos="100000">
                  <a:srgbClr val="314716">
                    <a:alpha val="100000"/>
                  </a:srgbClr>
                </a:gs>
              </a:gsLst>
              <a:lin ang="2700000"/>
            </a:gradFill>
            <a:prstDash val="solid"/>
            <a:miter/>
          </a:ln>
        </p:spPr>
      </p:sp>
      <p:sp>
        <p:nvSpPr>
          <p:cNvPr name="TextBox 5" id="5"/>
          <p:cNvSpPr txBox="true"/>
          <p:nvPr/>
        </p:nvSpPr>
        <p:spPr>
          <a:xfrm rot="0">
            <a:off x="1028700" y="1833585"/>
            <a:ext cx="4979400" cy="6212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30"/>
              </a:lnSpc>
            </a:pPr>
            <a:r>
              <a:rPr lang="en-US" sz="4351">
                <a:solidFill>
                  <a:srgbClr val="A5FF55"/>
                </a:solidFill>
                <a:latin typeface="TT Octosquares"/>
                <a:ea typeface="TT Octosquares"/>
                <a:cs typeface="TT Octosquares"/>
                <a:sym typeface="TT Octosquares"/>
              </a:rPr>
              <a:t>Input and Output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2725960"/>
            <a:ext cx="8115300" cy="3369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38"/>
              </a:lnSpc>
            </a:pPr>
            <a:r>
              <a:rPr lang="en-US" sz="2158" b="true">
                <a:solidFill>
                  <a:srgbClr val="DBFFBB"/>
                </a:solidFill>
                <a:latin typeface="TT Octosquares Bold"/>
                <a:ea typeface="TT Octosquares Bold"/>
                <a:cs typeface="TT Octosquares Bold"/>
                <a:sym typeface="TT Octosquares Bold"/>
              </a:rPr>
              <a:t>User Inputs</a:t>
            </a:r>
          </a:p>
          <a:p>
            <a:pPr algn="l" marL="423699" indent="-211850" lvl="1">
              <a:lnSpc>
                <a:spcPts val="2943"/>
              </a:lnSpc>
              <a:buFont typeface="Arial"/>
              <a:buChar char="•"/>
            </a:pPr>
            <a:r>
              <a:rPr lang="en-US" b="true" sz="1962">
                <a:solidFill>
                  <a:srgbClr val="DBFFBB"/>
                </a:solidFill>
                <a:latin typeface="TT Octosquares Bold"/>
                <a:ea typeface="TT Octosquares Bold"/>
                <a:cs typeface="TT Octosquares Bold"/>
                <a:sym typeface="TT Octosquares Bold"/>
              </a:rPr>
              <a:t>Donor:</a:t>
            </a:r>
          </a:p>
          <a:p>
            <a:pPr algn="l">
              <a:lnSpc>
                <a:spcPts val="2943"/>
              </a:lnSpc>
            </a:pPr>
            <a:r>
              <a:rPr lang="en-US" sz="1962">
                <a:solidFill>
                  <a:srgbClr val="DBFFBB"/>
                </a:solidFill>
                <a:latin typeface="TT Octosquares"/>
                <a:ea typeface="TT Octosquares"/>
                <a:cs typeface="TT Octosquares"/>
                <a:sym typeface="TT Octosquares"/>
              </a:rPr>
              <a:t>{"foodType": "Rice", "quantity": 5, "expiry": "2025-06-30", "location": "Kuala Lumpur"}</a:t>
            </a:r>
          </a:p>
          <a:p>
            <a:pPr algn="l" marL="423699" indent="-211850" lvl="1">
              <a:lnSpc>
                <a:spcPts val="2943"/>
              </a:lnSpc>
              <a:buFont typeface="Arial"/>
              <a:buChar char="•"/>
            </a:pPr>
            <a:r>
              <a:rPr lang="en-US" b="true" sz="1962">
                <a:solidFill>
                  <a:srgbClr val="DBFFBB"/>
                </a:solidFill>
                <a:latin typeface="TT Octosquares Bold"/>
                <a:ea typeface="TT Octosquares Bold"/>
                <a:cs typeface="TT Octosquares Bold"/>
                <a:sym typeface="TT Octosquares Bold"/>
              </a:rPr>
              <a:t>Recipient:</a:t>
            </a:r>
          </a:p>
          <a:p>
            <a:pPr algn="l">
              <a:lnSpc>
                <a:spcPts val="2943"/>
              </a:lnSpc>
            </a:pPr>
            <a:r>
              <a:rPr lang="en-US" sz="1962">
                <a:solidFill>
                  <a:srgbClr val="DBFFBB"/>
                </a:solidFill>
                <a:latin typeface="TT Octosquares"/>
                <a:ea typeface="TT Octosquares"/>
                <a:cs typeface="TT Octosquares"/>
                <a:sym typeface="TT Octosquares"/>
              </a:rPr>
              <a:t>{"requestedItems": [{"foodType": "Rice", "quantity": 2}]}</a:t>
            </a:r>
          </a:p>
          <a:p>
            <a:pPr algn="l" marL="423699" indent="-211850" lvl="1">
              <a:lnSpc>
                <a:spcPts val="2943"/>
              </a:lnSpc>
              <a:buFont typeface="Arial"/>
              <a:buChar char="•"/>
            </a:pPr>
            <a:r>
              <a:rPr lang="en-US" b="true" sz="1962">
                <a:solidFill>
                  <a:srgbClr val="DBFFBB"/>
                </a:solidFill>
                <a:latin typeface="TT Octosquares Bold"/>
                <a:ea typeface="TT Octosquares Bold"/>
                <a:cs typeface="TT Octosquares Bold"/>
                <a:sym typeface="TT Octosquares Bold"/>
              </a:rPr>
              <a:t>Admin:</a:t>
            </a:r>
          </a:p>
          <a:p>
            <a:pPr algn="l">
              <a:lnSpc>
                <a:spcPts val="2943"/>
              </a:lnSpc>
            </a:pPr>
            <a:r>
              <a:rPr lang="en-US" sz="1962">
                <a:solidFill>
                  <a:srgbClr val="DBFFBB"/>
                </a:solidFill>
                <a:latin typeface="TT Octosquares"/>
                <a:ea typeface="TT Octosquares"/>
                <a:cs typeface="TT Octosquares"/>
                <a:sym typeface="TT Octosquares"/>
              </a:rPr>
              <a:t>Inputs via dashboard for approving users, moderating listings, and generating filtered reports.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144000" y="2725960"/>
            <a:ext cx="8115300" cy="3419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000" b="true">
                <a:solidFill>
                  <a:srgbClr val="DBFFBB"/>
                </a:solidFill>
                <a:latin typeface="TT Octosquares Bold"/>
                <a:ea typeface="TT Octosquares Bold"/>
                <a:cs typeface="TT Octosquares Bold"/>
                <a:sym typeface="TT Octosquares Bold"/>
              </a:rPr>
              <a:t>System Outputs</a:t>
            </a:r>
          </a:p>
          <a:p>
            <a:pPr algn="l" marL="431801" indent="-215900" lvl="1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DBFFBB"/>
                </a:solidFill>
                <a:latin typeface="TT Octosquares"/>
                <a:ea typeface="TT Octosquares"/>
                <a:cs typeface="TT Octosquares"/>
                <a:sym typeface="TT Octosquares"/>
              </a:rPr>
              <a:t>Notifications:</a:t>
            </a:r>
          </a:p>
          <a:p>
            <a:pPr algn="l">
              <a:lnSpc>
                <a:spcPts val="3000"/>
              </a:lnSpc>
            </a:pPr>
            <a:r>
              <a:rPr lang="en-US" sz="2000">
                <a:solidFill>
                  <a:srgbClr val="DBFFBB"/>
                </a:solidFill>
                <a:latin typeface="TT Octosquares"/>
                <a:ea typeface="TT Octosquares"/>
                <a:cs typeface="TT Octosquares"/>
                <a:sym typeface="TT Octosquares"/>
              </a:rPr>
              <a:t>{"channel": "SMS", "message": "Your rice donation has been matched and scheduled for pickup."}</a:t>
            </a:r>
          </a:p>
          <a:p>
            <a:pPr algn="l" marL="431801" indent="-215900" lvl="1">
              <a:lnSpc>
                <a:spcPts val="3000"/>
              </a:lnSpc>
              <a:buFont typeface="Arial"/>
              <a:buChar char="•"/>
            </a:pPr>
            <a:r>
              <a:rPr lang="en-US" b="true" sz="2000">
                <a:solidFill>
                  <a:srgbClr val="DBFFBB"/>
                </a:solidFill>
                <a:latin typeface="TT Octosquares Bold"/>
                <a:ea typeface="TT Octosquares Bold"/>
                <a:cs typeface="TT Octosquares Bold"/>
                <a:sym typeface="TT Octosquares Bold"/>
              </a:rPr>
              <a:t>Admin Reports (PDF/CSV):</a:t>
            </a:r>
          </a:p>
          <a:p>
            <a:pPr algn="l" marL="863601" indent="-287867" lvl="2">
              <a:lnSpc>
                <a:spcPts val="3000"/>
              </a:lnSpc>
              <a:buFont typeface="Arial"/>
              <a:buChar char="⚬"/>
            </a:pPr>
            <a:r>
              <a:rPr lang="en-US" sz="2000">
                <a:solidFill>
                  <a:srgbClr val="DBFFBB"/>
                </a:solidFill>
                <a:latin typeface="TT Octosquares"/>
                <a:ea typeface="TT Octosquares"/>
                <a:cs typeface="TT Octosquares"/>
                <a:sym typeface="TT Octosquares"/>
              </a:rPr>
              <a:t>Weekly fulfillment rates</a:t>
            </a:r>
          </a:p>
          <a:p>
            <a:pPr algn="l" marL="863601" indent="-287867" lvl="2">
              <a:lnSpc>
                <a:spcPts val="3000"/>
              </a:lnSpc>
              <a:buFont typeface="Arial"/>
              <a:buChar char="⚬"/>
            </a:pPr>
            <a:r>
              <a:rPr lang="en-US" sz="2000">
                <a:solidFill>
                  <a:srgbClr val="DBFFBB"/>
                </a:solidFill>
                <a:latin typeface="TT Octosquares"/>
                <a:ea typeface="TT Octosquares"/>
                <a:cs typeface="TT Octosquares"/>
                <a:sym typeface="TT Octosquares"/>
              </a:rPr>
              <a:t>Most requested food categories</a:t>
            </a:r>
          </a:p>
          <a:p>
            <a:pPr algn="l" marL="863601" indent="-287867" lvl="2">
              <a:lnSpc>
                <a:spcPts val="3000"/>
              </a:lnSpc>
              <a:buFont typeface="Arial"/>
              <a:buChar char="⚬"/>
            </a:pPr>
            <a:r>
              <a:rPr lang="en-US" sz="2000">
                <a:solidFill>
                  <a:srgbClr val="DBFFBB"/>
                </a:solidFill>
                <a:latin typeface="TT Octosquares"/>
                <a:ea typeface="TT Octosquares"/>
                <a:cs typeface="TT Octosquares"/>
                <a:sym typeface="TT Octosquares"/>
              </a:rPr>
              <a:t>Average matching time</a:t>
            </a:r>
          </a:p>
          <a:p>
            <a:pPr algn="l" marL="863601" indent="-287867" lvl="2">
              <a:lnSpc>
                <a:spcPts val="3000"/>
              </a:lnSpc>
              <a:buFont typeface="Arial"/>
              <a:buChar char="⚬"/>
            </a:pPr>
            <a:r>
              <a:rPr lang="en-US" sz="2000">
                <a:solidFill>
                  <a:srgbClr val="DBFFBB"/>
                </a:solidFill>
                <a:latin typeface="TT Octosquares"/>
                <a:ea typeface="TT Octosquares"/>
                <a:cs typeface="TT Octosquares"/>
                <a:sym typeface="TT Octosquares"/>
              </a:rPr>
              <a:t>Unfulfilled requests by location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1A270C">
                <a:alpha val="100000"/>
              </a:srgbClr>
            </a:gs>
            <a:gs pos="100000">
              <a:srgbClr val="314716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941701" y="2672053"/>
            <a:ext cx="10772273" cy="8008026"/>
            <a:chOff x="0" y="0"/>
            <a:chExt cx="1668907" cy="124065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668907" cy="1240653"/>
            </a:xfrm>
            <a:custGeom>
              <a:avLst/>
              <a:gdLst/>
              <a:ahLst/>
              <a:cxnLst/>
              <a:rect r="r" b="b" t="t" l="l"/>
              <a:pathLst>
                <a:path h="1240653" w="1668907">
                  <a:moveTo>
                    <a:pt x="0" y="0"/>
                  </a:moveTo>
                  <a:lnTo>
                    <a:pt x="1668907" y="0"/>
                  </a:lnTo>
                  <a:lnTo>
                    <a:pt x="1668907" y="1240653"/>
                  </a:lnTo>
                  <a:lnTo>
                    <a:pt x="0" y="1240653"/>
                  </a:lnTo>
                  <a:close/>
                </a:path>
              </a:pathLst>
            </a:custGeom>
            <a:blipFill>
              <a:blip r:embed="rId2"/>
              <a:stretch>
                <a:fillRect l="-5792" t="0" r="-5792" b="0"/>
              </a:stretch>
            </a:blipFill>
            <a:ln w="47625" cap="sq">
              <a:gradFill>
                <a:gsLst>
                  <a:gs pos="0">
                    <a:srgbClr val="314716">
                      <a:alpha val="100000"/>
                    </a:srgbClr>
                  </a:gs>
                  <a:gs pos="50000">
                    <a:srgbClr val="ABFF50">
                      <a:alpha val="100000"/>
                    </a:srgbClr>
                  </a:gs>
                  <a:gs pos="100000">
                    <a:srgbClr val="314716">
                      <a:alpha val="100000"/>
                    </a:srgbClr>
                  </a:gs>
                </a:gsLst>
                <a:lin ang="2700000"/>
              </a:gradFill>
              <a:prstDash val="solid"/>
              <a:miter/>
            </a:ln>
          </p:spPr>
        </p:sp>
      </p:grpSp>
      <p:sp>
        <p:nvSpPr>
          <p:cNvPr name="AutoShape 4" id="4"/>
          <p:cNvSpPr/>
          <p:nvPr/>
        </p:nvSpPr>
        <p:spPr>
          <a:xfrm>
            <a:off x="1028700" y="1428750"/>
            <a:ext cx="16230600" cy="0"/>
          </a:xfrm>
          <a:prstGeom prst="line">
            <a:avLst/>
          </a:prstGeom>
          <a:ln cap="flat" w="38100">
            <a:gradFill>
              <a:gsLst>
                <a:gs pos="0">
                  <a:srgbClr val="314716">
                    <a:alpha val="100000"/>
                  </a:srgbClr>
                </a:gs>
                <a:gs pos="50000">
                  <a:srgbClr val="ABFF50">
                    <a:alpha val="100000"/>
                  </a:srgbClr>
                </a:gs>
                <a:gs pos="100000">
                  <a:srgbClr val="314716">
                    <a:alpha val="100000"/>
                  </a:srgbClr>
                </a:gs>
              </a:gsLst>
              <a:lin ang="2700000"/>
            </a:gradFill>
            <a:prstDash val="solid"/>
            <a:headEnd type="none" len="sm" w="sm"/>
            <a:tailEnd type="none" len="sm" w="sm"/>
          </a:ln>
        </p:spPr>
      </p:sp>
      <p:grpSp>
        <p:nvGrpSpPr>
          <p:cNvPr name="Group 5" id="5"/>
          <p:cNvGrpSpPr/>
          <p:nvPr/>
        </p:nvGrpSpPr>
        <p:grpSpPr>
          <a:xfrm rot="0">
            <a:off x="832672" y="2839783"/>
            <a:ext cx="9890340" cy="3303732"/>
            <a:chOff x="0" y="0"/>
            <a:chExt cx="4233121" cy="141401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233121" cy="1414016"/>
            </a:xfrm>
            <a:custGeom>
              <a:avLst/>
              <a:gdLst/>
              <a:ahLst/>
              <a:cxnLst/>
              <a:rect r="r" b="b" t="t" l="l"/>
              <a:pathLst>
                <a:path h="1414016" w="4233121">
                  <a:moveTo>
                    <a:pt x="0" y="0"/>
                  </a:moveTo>
                  <a:lnTo>
                    <a:pt x="4233121" y="0"/>
                  </a:lnTo>
                  <a:lnTo>
                    <a:pt x="4233121" y="1414016"/>
                  </a:lnTo>
                  <a:lnTo>
                    <a:pt x="0" y="1414016"/>
                  </a:lnTo>
                  <a:close/>
                </a:path>
              </a:pathLst>
            </a:custGeom>
            <a:gradFill rotWithShape="true">
              <a:gsLst>
                <a:gs pos="0">
                  <a:srgbClr val="4F801B">
                    <a:alpha val="100000"/>
                  </a:srgbClr>
                </a:gs>
                <a:gs pos="50000">
                  <a:srgbClr val="314716">
                    <a:alpha val="100000"/>
                  </a:srgbClr>
                </a:gs>
                <a:gs pos="100000">
                  <a:srgbClr val="4F801B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4233121" cy="14711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832672" y="6463093"/>
            <a:ext cx="9890340" cy="3526945"/>
            <a:chOff x="0" y="0"/>
            <a:chExt cx="4233121" cy="150955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233121" cy="1509552"/>
            </a:xfrm>
            <a:custGeom>
              <a:avLst/>
              <a:gdLst/>
              <a:ahLst/>
              <a:cxnLst/>
              <a:rect r="r" b="b" t="t" l="l"/>
              <a:pathLst>
                <a:path h="1509552" w="4233121">
                  <a:moveTo>
                    <a:pt x="0" y="0"/>
                  </a:moveTo>
                  <a:lnTo>
                    <a:pt x="4233121" y="0"/>
                  </a:lnTo>
                  <a:lnTo>
                    <a:pt x="4233121" y="1509552"/>
                  </a:lnTo>
                  <a:lnTo>
                    <a:pt x="0" y="1509552"/>
                  </a:lnTo>
                  <a:close/>
                </a:path>
              </a:pathLst>
            </a:custGeom>
            <a:gradFill rotWithShape="true">
              <a:gsLst>
                <a:gs pos="0">
                  <a:srgbClr val="4F801B">
                    <a:alpha val="100000"/>
                  </a:srgbClr>
                </a:gs>
                <a:gs pos="50000">
                  <a:srgbClr val="314716">
                    <a:alpha val="100000"/>
                  </a:srgbClr>
                </a:gs>
                <a:gs pos="100000">
                  <a:srgbClr val="4F801B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4233121" cy="15667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870772" y="2883511"/>
            <a:ext cx="9890340" cy="3168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true">
                <a:solidFill>
                  <a:srgbClr val="DBFFBB"/>
                </a:solidFill>
                <a:latin typeface="TT Octosquares Bold"/>
                <a:ea typeface="TT Octosquares Bold"/>
                <a:cs typeface="TT Octosquares Bold"/>
                <a:sym typeface="TT Octosquares Bold"/>
              </a:rPr>
              <a:t>Performance &amp; Impact Metrics</a:t>
            </a:r>
          </a:p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DBFFBB"/>
                </a:solidFill>
                <a:latin typeface="TT Octosquares"/>
                <a:ea typeface="TT Octosquares"/>
                <a:cs typeface="TT Octosquares"/>
                <a:sym typeface="TT Octosquares"/>
              </a:rPr>
              <a:t>Average response time remained below 2 seconds, meeting performance expectations (NFR1).</a:t>
            </a:r>
          </a:p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DBFFBB"/>
                </a:solidFill>
                <a:latin typeface="TT Octosquares"/>
                <a:ea typeface="TT Octosquares"/>
                <a:cs typeface="TT Octosquares"/>
                <a:sym typeface="TT Octosquares"/>
              </a:rPr>
              <a:t>Simulated load tests confirmed stability with up to 1,000 concurrent users without degradation.</a:t>
            </a:r>
          </a:p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DBFFBB"/>
                </a:solidFill>
                <a:latin typeface="TT Octosquares"/>
                <a:ea typeface="TT Octosquares"/>
                <a:cs typeface="TT Octosquares"/>
                <a:sym typeface="TT Octosquares"/>
              </a:rPr>
              <a:t>The matching engine achieved a 80% accuracy rate by combining location and expiry as dual criteria.</a:t>
            </a:r>
          </a:p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DBFFBB"/>
                </a:solidFill>
                <a:latin typeface="TT Octosquares"/>
                <a:ea typeface="TT Octosquares"/>
                <a:cs typeface="TT Octosquares"/>
                <a:sym typeface="TT Octosquares"/>
              </a:rPr>
              <a:t>During pilot testing, the platform showed potential to reduce food waste by up to 60%, based on donation fulfillment trends.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70772" y="6526799"/>
            <a:ext cx="9890340" cy="33709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74"/>
              </a:lnSpc>
            </a:pPr>
            <a:r>
              <a:rPr lang="en-US" sz="1910" b="true">
                <a:solidFill>
                  <a:srgbClr val="DBFFBB"/>
                </a:solidFill>
                <a:latin typeface="TT Octosquares Bold"/>
                <a:ea typeface="TT Octosquares Bold"/>
                <a:cs typeface="TT Octosquares Bold"/>
                <a:sym typeface="TT Octosquares Bold"/>
              </a:rPr>
              <a:t>Outcome Summary</a:t>
            </a:r>
          </a:p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DBFFBB"/>
                </a:solidFill>
                <a:latin typeface="TT Octosquares"/>
                <a:ea typeface="TT Octosquares"/>
                <a:cs typeface="TT Octosquares"/>
                <a:sym typeface="TT Octosquares"/>
              </a:rPr>
              <a:t>The prototype successfully met all core objectives. It maintained stable performance under load, with real-time features like notifications and request tracking running smoothly.</a:t>
            </a:r>
          </a:p>
          <a:p>
            <a:pPr algn="l" marL="412387" indent="-206194" lvl="1">
              <a:lnSpc>
                <a:spcPts val="2674"/>
              </a:lnSpc>
              <a:buFont typeface="Arial"/>
              <a:buChar char="•"/>
            </a:pPr>
            <a:r>
              <a:rPr lang="en-US" sz="1910">
                <a:solidFill>
                  <a:srgbClr val="DBFFBB"/>
                </a:solidFill>
                <a:latin typeface="TT Octosquares"/>
                <a:ea typeface="TT Octosquares"/>
                <a:cs typeface="TT Octosquares"/>
                <a:sym typeface="TT Octosquares"/>
              </a:rPr>
              <a:t>Role-based modules for Donors, Recipients, and Admins were implemented with secure access and clear separation of responsibilities.</a:t>
            </a:r>
          </a:p>
          <a:p>
            <a:pPr algn="l" marL="412387" indent="-206194" lvl="1">
              <a:lnSpc>
                <a:spcPts val="2674"/>
              </a:lnSpc>
              <a:buFont typeface="Arial"/>
              <a:buChar char="•"/>
            </a:pPr>
            <a:r>
              <a:rPr lang="en-US" sz="1910">
                <a:solidFill>
                  <a:srgbClr val="DBFFBB"/>
                </a:solidFill>
                <a:latin typeface="TT Octosquares"/>
                <a:ea typeface="TT Octosquares"/>
                <a:cs typeface="TT Octosquares"/>
                <a:sym typeface="TT Octosquares"/>
              </a:rPr>
              <a:t>Core functionalities—such as matching, listing, and reporting—performed reliably in testing.</a:t>
            </a:r>
          </a:p>
          <a:p>
            <a:pPr algn="l" marL="412387" indent="-206194" lvl="1">
              <a:lnSpc>
                <a:spcPts val="2674"/>
              </a:lnSpc>
              <a:buFont typeface="Arial"/>
              <a:buChar char="•"/>
            </a:pPr>
            <a:r>
              <a:rPr lang="en-US" sz="1910">
                <a:solidFill>
                  <a:srgbClr val="DBFFBB"/>
                </a:solidFill>
                <a:latin typeface="TT Octosquares"/>
                <a:ea typeface="TT Octosquares"/>
                <a:cs typeface="TT Octosquares"/>
                <a:sym typeface="TT Octosquares"/>
              </a:rPr>
              <a:t>The system shows strong potential to contribute to sustainable food redistribution, supporting SDG 11 and SDG 12.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1754518"/>
            <a:ext cx="6503370" cy="6212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30"/>
              </a:lnSpc>
            </a:pPr>
            <a:r>
              <a:rPr lang="en-US" sz="4351">
                <a:solidFill>
                  <a:srgbClr val="A5FF55"/>
                </a:solidFill>
                <a:latin typeface="TT Octosquares"/>
                <a:ea typeface="TT Octosquares"/>
                <a:cs typeface="TT Octosquares"/>
                <a:sym typeface="TT Octosquares"/>
              </a:rPr>
              <a:t>Solution achievment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1A270C">
                <a:alpha val="100000"/>
              </a:srgbClr>
            </a:gs>
            <a:gs pos="100000">
              <a:srgbClr val="314716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028700" y="1428750"/>
            <a:ext cx="16230600" cy="0"/>
          </a:xfrm>
          <a:prstGeom prst="line">
            <a:avLst/>
          </a:prstGeom>
          <a:ln cap="flat" w="38100">
            <a:gradFill>
              <a:gsLst>
                <a:gs pos="0">
                  <a:srgbClr val="314716">
                    <a:alpha val="100000"/>
                  </a:srgbClr>
                </a:gs>
                <a:gs pos="50000">
                  <a:srgbClr val="ABFF50">
                    <a:alpha val="100000"/>
                  </a:srgbClr>
                </a:gs>
                <a:gs pos="100000">
                  <a:srgbClr val="314716">
                    <a:alpha val="100000"/>
                  </a:srgbClr>
                </a:gs>
              </a:gsLst>
              <a:lin ang="2700000"/>
            </a:gra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1132810" y="1969784"/>
            <a:ext cx="16022379" cy="6212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30"/>
              </a:lnSpc>
            </a:pPr>
            <a:r>
              <a:rPr lang="en-US" sz="4351">
                <a:solidFill>
                  <a:srgbClr val="A5FF55"/>
                </a:solidFill>
                <a:latin typeface="TT Octosquares"/>
                <a:ea typeface="TT Octosquares"/>
                <a:cs typeface="TT Octosquares"/>
                <a:sym typeface="TT Octosquares"/>
              </a:rPr>
              <a:t>Work Segregation 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5391326" y="2451355"/>
            <a:ext cx="7505347" cy="7505347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6673819" y="4764746"/>
            <a:ext cx="2382498" cy="5776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05"/>
              </a:lnSpc>
            </a:pPr>
            <a:r>
              <a:rPr lang="en-US" sz="164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Donor</a:t>
            </a:r>
            <a:r>
              <a:rPr lang="en-US" sz="164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module (frontend &amp; backend)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144000" y="4764746"/>
            <a:ext cx="2557864" cy="58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25"/>
              </a:lnSpc>
            </a:pPr>
            <a:r>
              <a:rPr lang="en-US" sz="1661">
                <a:solidFill>
                  <a:srgbClr val="4A8913"/>
                </a:solidFill>
                <a:latin typeface="Canva Sans"/>
                <a:ea typeface="Canva Sans"/>
                <a:cs typeface="Canva Sans"/>
                <a:sym typeface="Canva Sans"/>
              </a:rPr>
              <a:t>Recip</a:t>
            </a:r>
            <a:r>
              <a:rPr lang="en-US" sz="1661">
                <a:solidFill>
                  <a:srgbClr val="4A8913"/>
                </a:solidFill>
                <a:latin typeface="Canva Sans"/>
                <a:ea typeface="Canva Sans"/>
                <a:cs typeface="Canva Sans"/>
                <a:sym typeface="Canva Sans"/>
              </a:rPr>
              <a:t>ient module (frontend &amp; backend)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586136" y="6939032"/>
            <a:ext cx="2557864" cy="58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25"/>
              </a:lnSpc>
            </a:pPr>
            <a:r>
              <a:rPr lang="en-US" sz="1661">
                <a:solidFill>
                  <a:srgbClr val="4A8913"/>
                </a:solidFill>
                <a:latin typeface="Canva Sans"/>
                <a:ea typeface="Canva Sans"/>
                <a:cs typeface="Canva Sans"/>
                <a:sym typeface="Canva Sans"/>
              </a:rPr>
              <a:t>Recip</a:t>
            </a:r>
            <a:r>
              <a:rPr lang="en-US" sz="1661">
                <a:solidFill>
                  <a:srgbClr val="4A8913"/>
                </a:solidFill>
                <a:latin typeface="Canva Sans"/>
                <a:ea typeface="Canva Sans"/>
                <a:cs typeface="Canva Sans"/>
                <a:sym typeface="Canva Sans"/>
              </a:rPr>
              <a:t>ient module (frontend &amp; backend)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201150" y="6939032"/>
            <a:ext cx="2443564" cy="58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25"/>
              </a:lnSpc>
            </a:pPr>
            <a:r>
              <a:rPr lang="en-US" sz="1661">
                <a:solidFill>
                  <a:srgbClr val="4A8913"/>
                </a:solidFill>
                <a:latin typeface="Canva Sans"/>
                <a:ea typeface="Canva Sans"/>
                <a:cs typeface="Canva Sans"/>
                <a:sym typeface="Canva Sans"/>
              </a:rPr>
              <a:t>Admin</a:t>
            </a:r>
            <a:r>
              <a:rPr lang="en-US" sz="1661">
                <a:solidFill>
                  <a:srgbClr val="4A8913"/>
                </a:solidFill>
                <a:latin typeface="Canva Sans"/>
                <a:ea typeface="Canva Sans"/>
                <a:cs typeface="Canva Sans"/>
                <a:sym typeface="Canva Sans"/>
              </a:rPr>
              <a:t> module (frontend &amp; backend)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1A270C">
                <a:alpha val="100000"/>
              </a:srgbClr>
            </a:gs>
            <a:gs pos="100000">
              <a:srgbClr val="314716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028700" y="1428750"/>
            <a:ext cx="16230600" cy="0"/>
          </a:xfrm>
          <a:prstGeom prst="line">
            <a:avLst/>
          </a:prstGeom>
          <a:ln cap="flat" w="38100">
            <a:gradFill>
              <a:gsLst>
                <a:gs pos="0">
                  <a:srgbClr val="314716">
                    <a:alpha val="100000"/>
                  </a:srgbClr>
                </a:gs>
                <a:gs pos="50000">
                  <a:srgbClr val="ABFF50">
                    <a:alpha val="100000"/>
                  </a:srgbClr>
                </a:gs>
                <a:gs pos="100000">
                  <a:srgbClr val="314716">
                    <a:alpha val="100000"/>
                  </a:srgbClr>
                </a:gs>
              </a:gsLst>
              <a:lin ang="2700000"/>
            </a:gra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-179840" y="2640412"/>
            <a:ext cx="12165896" cy="7911642"/>
            <a:chOff x="0" y="0"/>
            <a:chExt cx="1884816" cy="122572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884816" cy="1225720"/>
            </a:xfrm>
            <a:custGeom>
              <a:avLst/>
              <a:gdLst/>
              <a:ahLst/>
              <a:cxnLst/>
              <a:rect r="r" b="b" t="t" l="l"/>
              <a:pathLst>
                <a:path h="1225720" w="1884816">
                  <a:moveTo>
                    <a:pt x="0" y="0"/>
                  </a:moveTo>
                  <a:lnTo>
                    <a:pt x="1884816" y="0"/>
                  </a:lnTo>
                  <a:lnTo>
                    <a:pt x="1884816" y="1225720"/>
                  </a:lnTo>
                  <a:lnTo>
                    <a:pt x="0" y="1225720"/>
                  </a:lnTo>
                  <a:close/>
                </a:path>
              </a:pathLst>
            </a:custGeom>
            <a:blipFill>
              <a:blip r:embed="rId2"/>
              <a:stretch>
                <a:fillRect l="-7977" t="0" r="-7977" b="0"/>
              </a:stretch>
            </a:blipFill>
            <a:ln w="47625" cap="sq">
              <a:gradFill>
                <a:gsLst>
                  <a:gs pos="0">
                    <a:srgbClr val="314716">
                      <a:alpha val="100000"/>
                    </a:srgbClr>
                  </a:gs>
                  <a:gs pos="50000">
                    <a:srgbClr val="ABFF50">
                      <a:alpha val="100000"/>
                    </a:srgbClr>
                  </a:gs>
                  <a:gs pos="100000">
                    <a:srgbClr val="314716">
                      <a:alpha val="100000"/>
                    </a:srgbClr>
                  </a:gs>
                </a:gsLst>
                <a:lin ang="2700000"/>
              </a:gradFill>
              <a:prstDash val="solid"/>
              <a:miter/>
            </a:ln>
          </p:spPr>
        </p:sp>
      </p:grpSp>
      <p:grpSp>
        <p:nvGrpSpPr>
          <p:cNvPr name="Group 5" id="5"/>
          <p:cNvGrpSpPr/>
          <p:nvPr/>
        </p:nvGrpSpPr>
        <p:grpSpPr>
          <a:xfrm rot="0">
            <a:off x="8895340" y="3549138"/>
            <a:ext cx="8767544" cy="5801467"/>
            <a:chOff x="0" y="0"/>
            <a:chExt cx="3752558" cy="248306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752558" cy="2483060"/>
            </a:xfrm>
            <a:custGeom>
              <a:avLst/>
              <a:gdLst/>
              <a:ahLst/>
              <a:cxnLst/>
              <a:rect r="r" b="b" t="t" l="l"/>
              <a:pathLst>
                <a:path h="2483060" w="3752558">
                  <a:moveTo>
                    <a:pt x="0" y="0"/>
                  </a:moveTo>
                  <a:lnTo>
                    <a:pt x="3752558" y="0"/>
                  </a:lnTo>
                  <a:lnTo>
                    <a:pt x="3752558" y="2483060"/>
                  </a:lnTo>
                  <a:lnTo>
                    <a:pt x="0" y="2483060"/>
                  </a:lnTo>
                  <a:close/>
                </a:path>
              </a:pathLst>
            </a:custGeom>
            <a:gradFill rotWithShape="true">
              <a:gsLst>
                <a:gs pos="0">
                  <a:srgbClr val="4F801B">
                    <a:alpha val="100000"/>
                  </a:srgbClr>
                </a:gs>
                <a:gs pos="50000">
                  <a:srgbClr val="314716">
                    <a:alpha val="100000"/>
                  </a:srgbClr>
                </a:gs>
                <a:gs pos="100000">
                  <a:srgbClr val="4F801B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3752558" cy="25402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028700" y="6623315"/>
            <a:ext cx="4937140" cy="6212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30"/>
              </a:lnSpc>
            </a:pPr>
            <a:r>
              <a:rPr lang="en-US" sz="4351">
                <a:solidFill>
                  <a:srgbClr val="A5FF55"/>
                </a:solidFill>
                <a:latin typeface="TT Octosquares"/>
                <a:ea typeface="TT Octosquares"/>
                <a:cs typeface="TT Octosquares"/>
                <a:sym typeface="TT Octosquares"/>
              </a:rPr>
              <a:t>conclusion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114031" y="3727890"/>
            <a:ext cx="8330162" cy="1118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20"/>
              </a:lnSpc>
            </a:pPr>
            <a:r>
              <a:rPr lang="en-US" sz="2000">
                <a:solidFill>
                  <a:srgbClr val="DBFFBB"/>
                </a:solidFill>
                <a:latin typeface="TT Octosquares"/>
                <a:ea typeface="TT Octosquares"/>
                <a:cs typeface="TT Octosquares"/>
                <a:sym typeface="TT Octosquares"/>
              </a:rPr>
              <a:t>This platform serves as a practical, scalable solution to food waste and insecurity in Malaysia, built using a clean architectural approach, modular services, and structured workflows.</a:t>
            </a:r>
          </a:p>
          <a:p>
            <a:pPr algn="l">
              <a:lnSpc>
                <a:spcPts val="2220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9144000" y="5396548"/>
            <a:ext cx="8300193" cy="3521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DBFFBB"/>
                </a:solidFill>
                <a:latin typeface="TT Octosquares"/>
                <a:ea typeface="TT Octosquares"/>
                <a:cs typeface="TT Octosquares"/>
                <a:sym typeface="TT Octosquares"/>
              </a:rPr>
              <a:t>Mobile App &amp; Location-Based Optimization</a:t>
            </a:r>
          </a:p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DBFFBB"/>
                </a:solidFill>
                <a:latin typeface="TT Octosquares"/>
                <a:ea typeface="TT Octosquares"/>
                <a:cs typeface="TT Octosquares"/>
                <a:sym typeface="TT Octosquares"/>
              </a:rPr>
              <a:t>Cross-platform access with real-time coordination and geolocation-based pickup routing.</a:t>
            </a:r>
          </a:p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DBFFBB"/>
                </a:solidFill>
                <a:latin typeface="TT Octosquares"/>
                <a:ea typeface="TT Octosquares"/>
                <a:cs typeface="TT Octosquares"/>
                <a:sym typeface="TT Octosquares"/>
              </a:rPr>
              <a:t>Smart Matching &amp; Volunteer Management</a:t>
            </a:r>
          </a:p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DBFFBB"/>
                </a:solidFill>
                <a:latin typeface="TT Octosquares"/>
                <a:ea typeface="TT Octosquares"/>
                <a:cs typeface="TT Octosquares"/>
                <a:sym typeface="TT Octosquares"/>
              </a:rPr>
              <a:t>AI-driven recommendation engine and integrated volunteer support for scalable operations.</a:t>
            </a:r>
          </a:p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DBFFBB"/>
                </a:solidFill>
                <a:latin typeface="TT Octosquares"/>
                <a:ea typeface="TT Octosquares"/>
                <a:cs typeface="TT Octosquares"/>
                <a:sym typeface="TT Octosquares"/>
              </a:rPr>
              <a:t>Blockchain &amp; Sector Integration</a:t>
            </a:r>
          </a:p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DBFFBB"/>
                </a:solidFill>
                <a:latin typeface="TT Octosquares"/>
                <a:ea typeface="TT Octosquares"/>
                <a:cs typeface="TT Octosquares"/>
                <a:sym typeface="TT Octosquares"/>
              </a:rPr>
              <a:t>Transparent donation tracking with blockchain and API interoperability for NGOs and public systems.</a:t>
            </a:r>
          </a:p>
          <a:p>
            <a:pPr algn="l">
              <a:lnSpc>
                <a:spcPts val="2800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9144000" y="4938077"/>
            <a:ext cx="3581750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 b="true">
                <a:solidFill>
                  <a:srgbClr val="A5FF55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</a:t>
            </a:r>
            <a:r>
              <a:rPr lang="en-US" sz="2199" b="true">
                <a:solidFill>
                  <a:srgbClr val="A5FF55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uture Work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1A270C">
                <a:alpha val="100000"/>
              </a:srgbClr>
            </a:gs>
            <a:gs pos="100000">
              <a:srgbClr val="314716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028700" y="1428750"/>
            <a:ext cx="16230600" cy="0"/>
          </a:xfrm>
          <a:prstGeom prst="line">
            <a:avLst/>
          </a:prstGeom>
          <a:ln cap="flat" w="38100">
            <a:gradFill>
              <a:gsLst>
                <a:gs pos="0">
                  <a:srgbClr val="314716">
                    <a:alpha val="100000"/>
                  </a:srgbClr>
                </a:gs>
                <a:gs pos="50000">
                  <a:srgbClr val="ABFF50">
                    <a:alpha val="100000"/>
                  </a:srgbClr>
                </a:gs>
                <a:gs pos="100000">
                  <a:srgbClr val="314716">
                    <a:alpha val="100000"/>
                  </a:srgbClr>
                </a:gs>
              </a:gsLst>
              <a:lin ang="2700000"/>
            </a:gra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2139295"/>
            <a:ext cx="7701054" cy="7704239"/>
          </a:xfrm>
          <a:custGeom>
            <a:avLst/>
            <a:gdLst/>
            <a:ahLst/>
            <a:cxnLst/>
            <a:rect r="r" b="b" t="t" l="l"/>
            <a:pathLst>
              <a:path h="7704239" w="7701054">
                <a:moveTo>
                  <a:pt x="0" y="0"/>
                </a:moveTo>
                <a:lnTo>
                  <a:pt x="7701054" y="0"/>
                </a:lnTo>
                <a:lnTo>
                  <a:pt x="7701054" y="7704239"/>
                </a:lnTo>
                <a:lnTo>
                  <a:pt x="0" y="77042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029051" y="3863194"/>
            <a:ext cx="7226834" cy="1362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581"/>
              </a:lnSpc>
            </a:pPr>
            <a:r>
              <a:rPr lang="en-US" sz="9533" b="true">
                <a:solidFill>
                  <a:srgbClr val="A5FF55"/>
                </a:solidFill>
                <a:latin typeface="TT Octosquares Bold"/>
                <a:ea typeface="TT Octosquares Bold"/>
                <a:cs typeface="TT Octosquares Bold"/>
                <a:sym typeface="TT Octosquares Bold"/>
              </a:rPr>
              <a:t>THANK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029051" y="5103498"/>
            <a:ext cx="6124444" cy="1362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581"/>
              </a:lnSpc>
            </a:pPr>
            <a:r>
              <a:rPr lang="en-US" sz="9533" b="true">
                <a:solidFill>
                  <a:srgbClr val="DBFFBB"/>
                </a:solidFill>
                <a:latin typeface="TT Octosquares Bold"/>
                <a:ea typeface="TT Octosquares Bold"/>
                <a:cs typeface="TT Octosquares Bold"/>
                <a:sym typeface="TT Octosquares Bold"/>
              </a:rPr>
              <a:t>YOU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1A270C">
                <a:alpha val="100000"/>
              </a:srgbClr>
            </a:gs>
            <a:gs pos="100000">
              <a:srgbClr val="314716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028700" y="1428750"/>
            <a:ext cx="16230600" cy="0"/>
          </a:xfrm>
          <a:prstGeom prst="line">
            <a:avLst/>
          </a:prstGeom>
          <a:ln cap="flat" w="38100">
            <a:gradFill>
              <a:gsLst>
                <a:gs pos="0">
                  <a:srgbClr val="314716">
                    <a:alpha val="100000"/>
                  </a:srgbClr>
                </a:gs>
                <a:gs pos="50000">
                  <a:srgbClr val="ABFF50">
                    <a:alpha val="100000"/>
                  </a:srgbClr>
                </a:gs>
                <a:gs pos="100000">
                  <a:srgbClr val="314716">
                    <a:alpha val="100000"/>
                  </a:srgbClr>
                </a:gs>
              </a:gsLst>
              <a:lin ang="2700000"/>
            </a:gra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2139295"/>
            <a:ext cx="7701054" cy="7704239"/>
          </a:xfrm>
          <a:custGeom>
            <a:avLst/>
            <a:gdLst/>
            <a:ahLst/>
            <a:cxnLst/>
            <a:rect r="r" b="b" t="t" l="l"/>
            <a:pathLst>
              <a:path h="7704239" w="7701054">
                <a:moveTo>
                  <a:pt x="0" y="0"/>
                </a:moveTo>
                <a:lnTo>
                  <a:pt x="7701054" y="0"/>
                </a:lnTo>
                <a:lnTo>
                  <a:pt x="7701054" y="7704239"/>
                </a:lnTo>
                <a:lnTo>
                  <a:pt x="0" y="77042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8729754" y="2557526"/>
            <a:ext cx="7226834" cy="786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04"/>
              </a:lnSpc>
            </a:pPr>
            <a:r>
              <a:rPr lang="en-US" sz="5499" b="true">
                <a:solidFill>
                  <a:srgbClr val="A5FF55"/>
                </a:solidFill>
                <a:latin typeface="TT Octosquares Bold"/>
                <a:ea typeface="TT Octosquares Bold"/>
                <a:cs typeface="TT Octosquares Bold"/>
                <a:sym typeface="TT Octosquares Bold"/>
              </a:rPr>
              <a:t>OUR TEAM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729754" y="4244467"/>
            <a:ext cx="9443537" cy="3492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00"/>
              </a:lnSpc>
            </a:pPr>
            <a:r>
              <a:rPr lang="en-US" sz="2000">
                <a:solidFill>
                  <a:srgbClr val="DBFFBB"/>
                </a:solidFill>
                <a:latin typeface="TT Octosquares"/>
                <a:ea typeface="TT Octosquares"/>
                <a:cs typeface="TT Octosquares"/>
                <a:sym typeface="TT Octosquares"/>
              </a:rPr>
              <a:t>MOHAMMED YOUSEF MOHAMMED ABDULKAREM - </a:t>
            </a:r>
            <a:r>
              <a:rPr lang="en-US" sz="2000">
                <a:solidFill>
                  <a:srgbClr val="DBFFBB"/>
                </a:solidFill>
                <a:latin typeface="TT Octosquares"/>
                <a:ea typeface="TT Octosquares"/>
                <a:cs typeface="TT Octosquares"/>
                <a:sym typeface="TT Octosquares"/>
              </a:rPr>
              <a:t>1221305727</a:t>
            </a:r>
          </a:p>
          <a:p>
            <a:pPr algn="l">
              <a:lnSpc>
                <a:spcPts val="4000"/>
              </a:lnSpc>
            </a:pPr>
          </a:p>
          <a:p>
            <a:pPr algn="l">
              <a:lnSpc>
                <a:spcPts val="4000"/>
              </a:lnSpc>
            </a:pPr>
            <a:r>
              <a:rPr lang="en-US" sz="2000">
                <a:solidFill>
                  <a:srgbClr val="DBFFBB"/>
                </a:solidFill>
                <a:latin typeface="TT Octosquares"/>
                <a:ea typeface="TT Octosquares"/>
                <a:cs typeface="TT Octosquares"/>
                <a:sym typeface="TT Octosquares"/>
              </a:rPr>
              <a:t>MOHAMMED </a:t>
            </a:r>
            <a:r>
              <a:rPr lang="en-US" sz="2000">
                <a:solidFill>
                  <a:srgbClr val="DBFFBB"/>
                </a:solidFill>
                <a:latin typeface="TT Octosquares"/>
                <a:ea typeface="TT Octosquares"/>
                <a:cs typeface="TT Octosquares"/>
                <a:sym typeface="TT Octosquares"/>
              </a:rPr>
              <a:t>AAMENA MOHAMMED Abdulkarem - 1221305728</a:t>
            </a:r>
          </a:p>
          <a:p>
            <a:pPr algn="l">
              <a:lnSpc>
                <a:spcPts val="4000"/>
              </a:lnSpc>
            </a:pPr>
          </a:p>
          <a:p>
            <a:pPr algn="l">
              <a:lnSpc>
                <a:spcPts val="4000"/>
              </a:lnSpc>
            </a:pPr>
            <a:r>
              <a:rPr lang="en-US" sz="2000">
                <a:solidFill>
                  <a:srgbClr val="DBFFBB"/>
                </a:solidFill>
                <a:latin typeface="TT Octosquares"/>
                <a:ea typeface="TT Octosquares"/>
                <a:cs typeface="TT Octosquares"/>
                <a:sym typeface="TT Octosquares"/>
              </a:rPr>
              <a:t>AMIRAH AISYAH BINTI AZMAN - 1221305806</a:t>
            </a:r>
          </a:p>
          <a:p>
            <a:pPr algn="l">
              <a:lnSpc>
                <a:spcPts val="4000"/>
              </a:lnSpc>
            </a:pPr>
          </a:p>
          <a:p>
            <a:pPr algn="l">
              <a:lnSpc>
                <a:spcPts val="4000"/>
              </a:lnSpc>
            </a:pPr>
            <a:r>
              <a:rPr lang="en-US" sz="2000">
                <a:solidFill>
                  <a:srgbClr val="DBFFBB"/>
                </a:solidFill>
                <a:latin typeface="TT Octosquares"/>
                <a:ea typeface="TT Octosquares"/>
                <a:cs typeface="TT Octosquares"/>
                <a:sym typeface="TT Octosquares"/>
              </a:rPr>
              <a:t>FARAH HANIM BINTI MOHD ZAMRI - 1221305625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1A270C">
                <a:alpha val="100000"/>
              </a:srgbClr>
            </a:gs>
            <a:gs pos="100000">
              <a:srgbClr val="314716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028700" y="1428750"/>
            <a:ext cx="16230600" cy="0"/>
          </a:xfrm>
          <a:prstGeom prst="line">
            <a:avLst/>
          </a:prstGeom>
          <a:ln cap="flat" w="38100">
            <a:gradFill>
              <a:gsLst>
                <a:gs pos="0">
                  <a:srgbClr val="314716">
                    <a:alpha val="100000"/>
                  </a:srgbClr>
                </a:gs>
                <a:gs pos="50000">
                  <a:srgbClr val="ABFF50">
                    <a:alpha val="100000"/>
                  </a:srgbClr>
                </a:gs>
                <a:gs pos="100000">
                  <a:srgbClr val="314716">
                    <a:alpha val="100000"/>
                  </a:srgbClr>
                </a:gs>
              </a:gsLst>
              <a:lin ang="2700000"/>
            </a:gra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5819505" y="3017948"/>
            <a:ext cx="12180053" cy="61804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33"/>
              </a:lnSpc>
            </a:pPr>
            <a:r>
              <a:rPr lang="en-US" sz="2066" b="true">
                <a:solidFill>
                  <a:srgbClr val="DBFFBB"/>
                </a:solidFill>
                <a:latin typeface="TT Octosquares Bold"/>
                <a:ea typeface="TT Octosquares Bold"/>
                <a:cs typeface="TT Octosquares Bold"/>
                <a:sym typeface="TT Octosquares Bold"/>
              </a:rPr>
              <a:t>PROBLEM STATEMENT </a:t>
            </a:r>
          </a:p>
          <a:p>
            <a:pPr algn="l" marL="446258" indent="-223129" lvl="1">
              <a:lnSpc>
                <a:spcPts val="4133"/>
              </a:lnSpc>
              <a:buFont typeface="Arial"/>
              <a:buChar char="•"/>
            </a:pPr>
            <a:r>
              <a:rPr lang="en-US" sz="2066">
                <a:solidFill>
                  <a:srgbClr val="DBFFBB"/>
                </a:solidFill>
                <a:latin typeface="TT Octosquares"/>
                <a:ea typeface="TT Octosquares"/>
                <a:cs typeface="TT Octosquares"/>
                <a:sym typeface="TT Octosquares"/>
              </a:rPr>
              <a:t>17,000 tonnes of food are wasted daily in Malaysia (Source: SWCorp, 2024)</a:t>
            </a:r>
          </a:p>
          <a:p>
            <a:pPr algn="l" marL="446258" indent="-223129" lvl="1">
              <a:lnSpc>
                <a:spcPts val="4133"/>
              </a:lnSpc>
              <a:buFont typeface="Arial"/>
              <a:buChar char="•"/>
            </a:pPr>
            <a:r>
              <a:rPr lang="en-US" sz="2066">
                <a:solidFill>
                  <a:srgbClr val="DBFFBB"/>
                </a:solidFill>
                <a:latin typeface="TT Octosquares"/>
                <a:ea typeface="TT Octosquares"/>
                <a:cs typeface="TT Octosquares"/>
                <a:sym typeface="TT Octosquares"/>
              </a:rPr>
              <a:t>Over 3.8 million Malaysians face food insecurity (Source: UNICEF, 2023)</a:t>
            </a:r>
          </a:p>
          <a:p>
            <a:pPr algn="l">
              <a:lnSpc>
                <a:spcPts val="4133"/>
              </a:lnSpc>
            </a:pPr>
            <a:r>
              <a:rPr lang="en-US" sz="2066" b="true">
                <a:solidFill>
                  <a:srgbClr val="DBFFBB"/>
                </a:solidFill>
                <a:latin typeface="TT Octosquares Bold"/>
                <a:ea typeface="TT Octosquares Bold"/>
                <a:cs typeface="TT Octosquares Bold"/>
                <a:sym typeface="TT Octosquares Bold"/>
              </a:rPr>
              <a:t>A</a:t>
            </a:r>
            <a:r>
              <a:rPr lang="en-US" sz="2066" b="true">
                <a:solidFill>
                  <a:srgbClr val="DBFFBB"/>
                </a:solidFill>
                <a:latin typeface="TT Octosquares Bold"/>
                <a:ea typeface="TT Octosquares Bold"/>
                <a:cs typeface="TT Octosquares Bold"/>
                <a:sym typeface="TT Octosquares Bold"/>
              </a:rPr>
              <a:t>LIGNED SUSTAINABLE</a:t>
            </a:r>
            <a:r>
              <a:rPr lang="en-US" sz="2066" b="true">
                <a:solidFill>
                  <a:srgbClr val="DBFFBB"/>
                </a:solidFill>
                <a:latin typeface="TT Octosquares Bold"/>
                <a:ea typeface="TT Octosquares Bold"/>
                <a:cs typeface="TT Octosquares Bold"/>
                <a:sym typeface="TT Octosquares Bold"/>
              </a:rPr>
              <a:t> Development Goals (SDGs)</a:t>
            </a:r>
          </a:p>
          <a:p>
            <a:pPr algn="l" marL="446258" indent="-223129" lvl="1">
              <a:lnSpc>
                <a:spcPts val="4133"/>
              </a:lnSpc>
              <a:buFont typeface="Arial"/>
              <a:buChar char="•"/>
            </a:pPr>
            <a:r>
              <a:rPr lang="en-US" sz="2066">
                <a:solidFill>
                  <a:srgbClr val="DBFFBB"/>
                </a:solidFill>
                <a:latin typeface="TT Octosquares"/>
                <a:ea typeface="TT Octosquares"/>
                <a:cs typeface="TT Octosquares"/>
                <a:sym typeface="TT Octosquares"/>
              </a:rPr>
              <a:t>SDG 11 – Sustainable Cities and Communities</a:t>
            </a:r>
          </a:p>
          <a:p>
            <a:pPr algn="l" marL="446258" indent="-223129" lvl="1">
              <a:lnSpc>
                <a:spcPts val="4133"/>
              </a:lnSpc>
              <a:buFont typeface="Arial"/>
              <a:buChar char="•"/>
            </a:pPr>
            <a:r>
              <a:rPr lang="en-US" sz="2066">
                <a:solidFill>
                  <a:srgbClr val="DBFFBB"/>
                </a:solidFill>
                <a:latin typeface="TT Octosquares"/>
                <a:ea typeface="TT Octosquares"/>
                <a:cs typeface="TT Octosquares"/>
                <a:sym typeface="TT Octosquares"/>
              </a:rPr>
              <a:t>SDG 12 – Responsible Consumption and Production</a:t>
            </a:r>
          </a:p>
          <a:p>
            <a:pPr algn="l">
              <a:lnSpc>
                <a:spcPts val="4133"/>
              </a:lnSpc>
            </a:pPr>
            <a:r>
              <a:rPr lang="en-US" sz="2066" b="true">
                <a:solidFill>
                  <a:srgbClr val="DBFFBB"/>
                </a:solidFill>
                <a:latin typeface="TT Octosquares Bold"/>
                <a:ea typeface="TT Octosquares Bold"/>
                <a:cs typeface="TT Octosquares Bold"/>
                <a:sym typeface="TT Octosquares Bold"/>
              </a:rPr>
              <a:t>Our System’s Purpose</a:t>
            </a:r>
          </a:p>
          <a:p>
            <a:pPr algn="l">
              <a:lnSpc>
                <a:spcPts val="4133"/>
              </a:lnSpc>
            </a:pPr>
            <a:r>
              <a:rPr lang="en-US" sz="2066">
                <a:solidFill>
                  <a:srgbClr val="DBFFBB"/>
                </a:solidFill>
                <a:latin typeface="TT Octosquares"/>
                <a:ea typeface="TT Octosquares"/>
                <a:cs typeface="TT Octosquares"/>
                <a:sym typeface="TT Octosquares"/>
              </a:rPr>
              <a:t>THIS PLATFORM DIRECTLY ADDRESSES THESE CHALLENGES BY STREAMLINING FOOD REDISTRIBUTION, REDUCING WASTE, AND INCREASING FOOD ACCESSIBILITY FOR UNDERSERVED COMMUNITIES IN MALAYSIA.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-99744" y="3119976"/>
            <a:ext cx="6138324" cy="6138324"/>
            <a:chOff x="0" y="0"/>
            <a:chExt cx="6350000" cy="6350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541020" y="537210"/>
              <a:ext cx="5255260" cy="5255260"/>
            </a:xfrm>
            <a:custGeom>
              <a:avLst/>
              <a:gdLst/>
              <a:ahLst/>
              <a:cxnLst/>
              <a:rect r="r" b="b" t="t" l="l"/>
              <a:pathLst>
                <a:path h="5255260" w="5255260">
                  <a:moveTo>
                    <a:pt x="2627630" y="0"/>
                  </a:moveTo>
                  <a:cubicBezTo>
                    <a:pt x="1176430" y="0"/>
                    <a:pt x="0" y="1176430"/>
                    <a:pt x="0" y="2627630"/>
                  </a:cubicBezTo>
                  <a:cubicBezTo>
                    <a:pt x="0" y="4078830"/>
                    <a:pt x="1176430" y="5255260"/>
                    <a:pt x="2627630" y="5255260"/>
                  </a:cubicBezTo>
                  <a:cubicBezTo>
                    <a:pt x="4078830" y="5255260"/>
                    <a:pt x="5255260" y="4078830"/>
                    <a:pt x="5255260" y="2627630"/>
                  </a:cubicBezTo>
                  <a:cubicBezTo>
                    <a:pt x="5255260" y="1176430"/>
                    <a:pt x="4078830" y="0"/>
                    <a:pt x="2627630" y="0"/>
                  </a:cubicBezTo>
                  <a:close/>
                </a:path>
              </a:pathLst>
            </a:custGeom>
            <a:blipFill>
              <a:blip r:embed="rId2"/>
              <a:stretch>
                <a:fillRect l="-25000" t="0" r="-25000" b="0"/>
              </a:stretch>
            </a:blipFill>
            <a:ln w="47625" cap="sq">
              <a:gradFill>
                <a:gsLst>
                  <a:gs pos="0">
                    <a:srgbClr val="314716">
                      <a:alpha val="100000"/>
                    </a:srgbClr>
                  </a:gs>
                  <a:gs pos="50000">
                    <a:srgbClr val="ABFF50">
                      <a:alpha val="100000"/>
                    </a:srgbClr>
                  </a:gs>
                  <a:gs pos="100000">
                    <a:srgbClr val="314716">
                      <a:alpha val="100000"/>
                    </a:srgbClr>
                  </a:gs>
                </a:gsLst>
                <a:lin ang="2700000"/>
              </a:gradFill>
              <a:prstDash val="solid"/>
              <a:miter/>
            </a:ln>
          </p:spPr>
        </p:sp>
      </p:grpSp>
      <p:sp>
        <p:nvSpPr>
          <p:cNvPr name="TextBox 6" id="6"/>
          <p:cNvSpPr txBox="true"/>
          <p:nvPr/>
        </p:nvSpPr>
        <p:spPr>
          <a:xfrm rot="0">
            <a:off x="5819505" y="2177856"/>
            <a:ext cx="10794776" cy="6212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30"/>
              </a:lnSpc>
            </a:pPr>
            <a:r>
              <a:rPr lang="en-US" sz="4351">
                <a:solidFill>
                  <a:srgbClr val="A5FF55"/>
                </a:solidFill>
                <a:latin typeface="TT Octosquares"/>
                <a:ea typeface="TT Octosquares"/>
                <a:cs typeface="TT Octosquares"/>
                <a:sym typeface="TT Octosquares"/>
              </a:rPr>
              <a:t>The Problem &amp; SDG Alignment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1A270C">
                <a:alpha val="100000"/>
              </a:srgbClr>
            </a:gs>
            <a:gs pos="100000">
              <a:srgbClr val="314716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028700" y="1428750"/>
            <a:ext cx="16230600" cy="0"/>
          </a:xfrm>
          <a:prstGeom prst="line">
            <a:avLst/>
          </a:prstGeom>
          <a:ln cap="flat" w="38100">
            <a:gradFill>
              <a:gsLst>
                <a:gs pos="0">
                  <a:srgbClr val="314716">
                    <a:alpha val="100000"/>
                  </a:srgbClr>
                </a:gs>
                <a:gs pos="50000">
                  <a:srgbClr val="ABFF50">
                    <a:alpha val="100000"/>
                  </a:srgbClr>
                </a:gs>
                <a:gs pos="100000">
                  <a:srgbClr val="314716">
                    <a:alpha val="100000"/>
                  </a:srgbClr>
                </a:gs>
              </a:gsLst>
              <a:lin ang="2700000"/>
            </a:gra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1028700" y="2655163"/>
            <a:ext cx="4878668" cy="6593612"/>
            <a:chOff x="0" y="0"/>
            <a:chExt cx="755833" cy="102152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755833" cy="1021523"/>
            </a:xfrm>
            <a:custGeom>
              <a:avLst/>
              <a:gdLst/>
              <a:ahLst/>
              <a:cxnLst/>
              <a:rect r="r" b="b" t="t" l="l"/>
              <a:pathLst>
                <a:path h="1021523" w="755833">
                  <a:moveTo>
                    <a:pt x="0" y="0"/>
                  </a:moveTo>
                  <a:lnTo>
                    <a:pt x="755833" y="0"/>
                  </a:lnTo>
                  <a:lnTo>
                    <a:pt x="755833" y="1021523"/>
                  </a:lnTo>
                  <a:lnTo>
                    <a:pt x="0" y="1021523"/>
                  </a:lnTo>
                  <a:close/>
                </a:path>
              </a:pathLst>
            </a:custGeom>
            <a:blipFill>
              <a:blip r:embed="rId2"/>
              <a:stretch>
                <a:fillRect l="-85788" t="-12255" r="-85446" b="-12255"/>
              </a:stretch>
            </a:blipFill>
            <a:ln w="47625" cap="sq">
              <a:gradFill>
                <a:gsLst>
                  <a:gs pos="0">
                    <a:srgbClr val="314716">
                      <a:alpha val="100000"/>
                    </a:srgbClr>
                  </a:gs>
                  <a:gs pos="50000">
                    <a:srgbClr val="ABFF50">
                      <a:alpha val="100000"/>
                    </a:srgbClr>
                  </a:gs>
                  <a:gs pos="100000">
                    <a:srgbClr val="314716">
                      <a:alpha val="100000"/>
                    </a:srgbClr>
                  </a:gs>
                </a:gsLst>
                <a:lin ang="2700000"/>
              </a:gradFill>
              <a:prstDash val="solid"/>
              <a:miter/>
            </a:ln>
          </p:spPr>
        </p:sp>
      </p:grpSp>
      <p:sp>
        <p:nvSpPr>
          <p:cNvPr name="TextBox 5" id="5"/>
          <p:cNvSpPr txBox="true"/>
          <p:nvPr/>
        </p:nvSpPr>
        <p:spPr>
          <a:xfrm rot="0">
            <a:off x="6464524" y="2363592"/>
            <a:ext cx="10794776" cy="6212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30"/>
              </a:lnSpc>
            </a:pPr>
            <a:r>
              <a:rPr lang="en-US" sz="4351">
                <a:solidFill>
                  <a:srgbClr val="A5FF55"/>
                </a:solidFill>
                <a:latin typeface="TT Octosquares"/>
                <a:ea typeface="TT Octosquares"/>
                <a:cs typeface="TT Octosquares"/>
                <a:sym typeface="TT Octosquares"/>
              </a:rPr>
              <a:t>System Objectives and Deliverables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464524" y="3432174"/>
            <a:ext cx="10179952" cy="57404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49"/>
              </a:lnSpc>
            </a:pPr>
            <a:r>
              <a:rPr lang="en-US" sz="2499" b="true">
                <a:solidFill>
                  <a:srgbClr val="DBFFBB"/>
                </a:solidFill>
                <a:latin typeface="TT Octosquares Bold"/>
                <a:ea typeface="TT Octosquares Bold"/>
                <a:cs typeface="TT Octosquares Bold"/>
                <a:sym typeface="TT Octosquares Bold"/>
              </a:rPr>
              <a:t>Objectives</a:t>
            </a:r>
          </a:p>
          <a:p>
            <a:pPr algn="l" marL="539748" indent="-269874" lvl="1">
              <a:lnSpc>
                <a:spcPts val="4249"/>
              </a:lnSpc>
              <a:buFont typeface="Arial"/>
              <a:buChar char="•"/>
            </a:pPr>
            <a:r>
              <a:rPr lang="en-US" sz="2499" spc="2">
                <a:solidFill>
                  <a:srgbClr val="DBFFBB"/>
                </a:solidFill>
                <a:latin typeface="TT Octosquares"/>
                <a:ea typeface="TT Octosquares"/>
                <a:cs typeface="TT Octosquares"/>
                <a:sym typeface="TT Octosquares"/>
              </a:rPr>
              <a:t>Develop a scalable, web-based food redistribution platform</a:t>
            </a:r>
          </a:p>
          <a:p>
            <a:pPr algn="l" marL="539748" indent="-269874" lvl="1">
              <a:lnSpc>
                <a:spcPts val="4249"/>
              </a:lnSpc>
              <a:buFont typeface="Arial"/>
              <a:buChar char="•"/>
            </a:pPr>
            <a:r>
              <a:rPr lang="en-US" sz="2499" spc="2">
                <a:solidFill>
                  <a:srgbClr val="DBFFBB"/>
                </a:solidFill>
                <a:latin typeface="TT Octosquares"/>
                <a:ea typeface="TT Octosquares"/>
                <a:cs typeface="TT Octosquares"/>
                <a:sym typeface="TT Octosquares"/>
              </a:rPr>
              <a:t>Ensure efficient, traceable, and secure food donation from donors to recipients</a:t>
            </a:r>
          </a:p>
          <a:p>
            <a:pPr algn="l" marL="539748" indent="-269874" lvl="1">
              <a:lnSpc>
                <a:spcPts val="4249"/>
              </a:lnSpc>
              <a:buFont typeface="Arial"/>
              <a:buChar char="•"/>
            </a:pPr>
            <a:r>
              <a:rPr lang="en-US" sz="2499" spc="2">
                <a:solidFill>
                  <a:srgbClr val="DBFFBB"/>
                </a:solidFill>
                <a:latin typeface="TT Octosquares"/>
                <a:ea typeface="TT Octosquares"/>
                <a:cs typeface="TT Octosquares"/>
                <a:sym typeface="TT Octosquares"/>
              </a:rPr>
              <a:t>Implement role-based access (Donor, Recipient, Admin) and real-time features</a:t>
            </a:r>
          </a:p>
          <a:p>
            <a:pPr algn="l">
              <a:lnSpc>
                <a:spcPts val="4250"/>
              </a:lnSpc>
            </a:pPr>
            <a:r>
              <a:rPr lang="en-US" sz="2500" spc="2" b="true">
                <a:solidFill>
                  <a:srgbClr val="DBFFBB"/>
                </a:solidFill>
                <a:latin typeface="TT Octosquares Bold"/>
                <a:ea typeface="TT Octosquares Bold"/>
                <a:cs typeface="TT Octosquares Bold"/>
                <a:sym typeface="TT Octosquares Bold"/>
              </a:rPr>
              <a:t>Deliverables </a:t>
            </a:r>
          </a:p>
          <a:p>
            <a:pPr algn="l" marL="539748" indent="-269874" lvl="1">
              <a:lnSpc>
                <a:spcPts val="4249"/>
              </a:lnSpc>
              <a:buFont typeface="Arial"/>
              <a:buChar char="•"/>
            </a:pPr>
            <a:r>
              <a:rPr lang="en-US" sz="2499" spc="2">
                <a:solidFill>
                  <a:srgbClr val="DBFFBB"/>
                </a:solidFill>
                <a:latin typeface="TT Octosquares"/>
                <a:ea typeface="TT Octosquares"/>
                <a:cs typeface="TT Octosquares"/>
                <a:sym typeface="TT Octosquares"/>
              </a:rPr>
              <a:t>Functional prototype (90% completion)</a:t>
            </a:r>
          </a:p>
          <a:p>
            <a:pPr algn="l" marL="539748" indent="-269874" lvl="1">
              <a:lnSpc>
                <a:spcPts val="4249"/>
              </a:lnSpc>
              <a:buFont typeface="Arial"/>
              <a:buChar char="•"/>
            </a:pPr>
            <a:r>
              <a:rPr lang="en-US" sz="2499" spc="2">
                <a:solidFill>
                  <a:srgbClr val="DBFFBB"/>
                </a:solidFill>
                <a:latin typeface="TT Octosquares"/>
                <a:ea typeface="TT Octosquares"/>
                <a:cs typeface="TT Octosquares"/>
                <a:sym typeface="TT Octosquares"/>
              </a:rPr>
              <a:t>UML diagrams (Class, ERD, Use Case)</a:t>
            </a:r>
          </a:p>
          <a:p>
            <a:pPr algn="l" marL="539748" indent="-269874" lvl="1">
              <a:lnSpc>
                <a:spcPts val="4249"/>
              </a:lnSpc>
              <a:buFont typeface="Arial"/>
              <a:buChar char="•"/>
            </a:pPr>
            <a:r>
              <a:rPr lang="en-US" sz="2499" spc="2">
                <a:solidFill>
                  <a:srgbClr val="DBFFBB"/>
                </a:solidFill>
                <a:latin typeface="TT Octosquares"/>
                <a:ea typeface="TT Octosquares"/>
                <a:cs typeface="TT Octosquares"/>
                <a:sym typeface="TT Octosquares"/>
              </a:rPr>
              <a:t>Design pattern documentation (Factory, Strategy, Observer, Singleton, Decorator)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1A270C">
                <a:alpha val="100000"/>
              </a:srgbClr>
            </a:gs>
            <a:gs pos="100000">
              <a:srgbClr val="314716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028700" y="1428750"/>
            <a:ext cx="16230600" cy="0"/>
          </a:xfrm>
          <a:prstGeom prst="line">
            <a:avLst/>
          </a:prstGeom>
          <a:ln cap="flat" w="38100">
            <a:gradFill>
              <a:gsLst>
                <a:gs pos="0">
                  <a:srgbClr val="314716">
                    <a:alpha val="100000"/>
                  </a:srgbClr>
                </a:gs>
                <a:gs pos="50000">
                  <a:srgbClr val="ABFF50">
                    <a:alpha val="100000"/>
                  </a:srgbClr>
                </a:gs>
                <a:gs pos="100000">
                  <a:srgbClr val="314716">
                    <a:alpha val="100000"/>
                  </a:srgbClr>
                </a:gs>
              </a:gsLst>
              <a:lin ang="2700000"/>
            </a:gra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9865542" y="3510602"/>
            <a:ext cx="7393758" cy="5747698"/>
            <a:chOff x="0" y="0"/>
            <a:chExt cx="1947327" cy="151379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947327" cy="1513797"/>
            </a:xfrm>
            <a:custGeom>
              <a:avLst/>
              <a:gdLst/>
              <a:ahLst/>
              <a:cxnLst/>
              <a:rect r="r" b="b" t="t" l="l"/>
              <a:pathLst>
                <a:path h="1513797" w="1947327">
                  <a:moveTo>
                    <a:pt x="41884" y="0"/>
                  </a:moveTo>
                  <a:lnTo>
                    <a:pt x="1905444" y="0"/>
                  </a:lnTo>
                  <a:cubicBezTo>
                    <a:pt x="1928575" y="0"/>
                    <a:pt x="1947327" y="18752"/>
                    <a:pt x="1947327" y="41884"/>
                  </a:cubicBezTo>
                  <a:lnTo>
                    <a:pt x="1947327" y="1471913"/>
                  </a:lnTo>
                  <a:cubicBezTo>
                    <a:pt x="1947327" y="1495045"/>
                    <a:pt x="1928575" y="1513797"/>
                    <a:pt x="1905444" y="1513797"/>
                  </a:cubicBezTo>
                  <a:lnTo>
                    <a:pt x="41884" y="1513797"/>
                  </a:lnTo>
                  <a:cubicBezTo>
                    <a:pt x="18752" y="1513797"/>
                    <a:pt x="0" y="1495045"/>
                    <a:pt x="0" y="1471913"/>
                  </a:cubicBezTo>
                  <a:lnTo>
                    <a:pt x="0" y="41884"/>
                  </a:lnTo>
                  <a:cubicBezTo>
                    <a:pt x="0" y="18752"/>
                    <a:pt x="18752" y="0"/>
                    <a:pt x="41884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4F801B">
                    <a:alpha val="100000"/>
                  </a:srgbClr>
                </a:gs>
                <a:gs pos="50000">
                  <a:srgbClr val="314716">
                    <a:alpha val="100000"/>
                  </a:srgbClr>
                </a:gs>
                <a:gs pos="100000">
                  <a:srgbClr val="4F801B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cap="rnd">
              <a:noFill/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171450"/>
              <a:ext cx="1947327" cy="16852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 marL="518157" indent="-259078" lvl="1">
                <a:lnSpc>
                  <a:spcPts val="4799"/>
                </a:lnSpc>
                <a:buFont typeface="Arial"/>
                <a:buChar char="•"/>
              </a:pPr>
              <a:r>
                <a:rPr lang="en-US" sz="2399">
                  <a:solidFill>
                    <a:srgbClr val="DBFFBB"/>
                  </a:solidFill>
                  <a:latin typeface="TT Octosquares"/>
                  <a:ea typeface="TT Octosquares"/>
                  <a:cs typeface="TT Octosquares"/>
                  <a:sym typeface="TT Octosquares"/>
                </a:rPr>
                <a:t>Mobile application for donors/recipients</a:t>
              </a:r>
            </a:p>
            <a:p>
              <a:pPr algn="l" marL="518157" indent="-259078" lvl="1">
                <a:lnSpc>
                  <a:spcPts val="4799"/>
                </a:lnSpc>
                <a:buFont typeface="Arial"/>
                <a:buChar char="•"/>
              </a:pPr>
              <a:r>
                <a:rPr lang="en-US" sz="2399">
                  <a:solidFill>
                    <a:srgbClr val="DBFFBB"/>
                  </a:solidFill>
                  <a:latin typeface="TT Octosquares"/>
                  <a:ea typeface="TT Octosquares"/>
                  <a:cs typeface="TT Octosquares"/>
                  <a:sym typeface="TT Octosquares"/>
                </a:rPr>
                <a:t>Third-party logistics and delivery APIs</a:t>
              </a:r>
            </a:p>
            <a:p>
              <a:pPr algn="l" marL="518157" indent="-259078" lvl="1">
                <a:lnSpc>
                  <a:spcPts val="4799"/>
                </a:lnSpc>
                <a:buFont typeface="Arial"/>
                <a:buChar char="•"/>
              </a:pPr>
              <a:r>
                <a:rPr lang="en-US" sz="2399">
                  <a:solidFill>
                    <a:srgbClr val="DBFFBB"/>
                  </a:solidFill>
                  <a:latin typeface="TT Octosquares"/>
                  <a:ea typeface="TT Octosquares"/>
                  <a:cs typeface="TT Octosquares"/>
                  <a:sym typeface="TT Octosquares"/>
                </a:rPr>
                <a:t>Blockchain-based audit trails for donation transparency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028700" y="3510602"/>
            <a:ext cx="7393758" cy="5747698"/>
            <a:chOff x="0" y="0"/>
            <a:chExt cx="1947327" cy="151379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947327" cy="1513797"/>
            </a:xfrm>
            <a:custGeom>
              <a:avLst/>
              <a:gdLst/>
              <a:ahLst/>
              <a:cxnLst/>
              <a:rect r="r" b="b" t="t" l="l"/>
              <a:pathLst>
                <a:path h="1513797" w="1947327">
                  <a:moveTo>
                    <a:pt x="41884" y="0"/>
                  </a:moveTo>
                  <a:lnTo>
                    <a:pt x="1905444" y="0"/>
                  </a:lnTo>
                  <a:cubicBezTo>
                    <a:pt x="1928575" y="0"/>
                    <a:pt x="1947327" y="18752"/>
                    <a:pt x="1947327" y="41884"/>
                  </a:cubicBezTo>
                  <a:lnTo>
                    <a:pt x="1947327" y="1471913"/>
                  </a:lnTo>
                  <a:cubicBezTo>
                    <a:pt x="1947327" y="1495045"/>
                    <a:pt x="1928575" y="1513797"/>
                    <a:pt x="1905444" y="1513797"/>
                  </a:cubicBezTo>
                  <a:lnTo>
                    <a:pt x="41884" y="1513797"/>
                  </a:lnTo>
                  <a:cubicBezTo>
                    <a:pt x="18752" y="1513797"/>
                    <a:pt x="0" y="1495045"/>
                    <a:pt x="0" y="1471913"/>
                  </a:cubicBezTo>
                  <a:lnTo>
                    <a:pt x="0" y="41884"/>
                  </a:lnTo>
                  <a:cubicBezTo>
                    <a:pt x="0" y="18752"/>
                    <a:pt x="18752" y="0"/>
                    <a:pt x="41884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4F801B">
                    <a:alpha val="100000"/>
                  </a:srgbClr>
                </a:gs>
                <a:gs pos="50000">
                  <a:srgbClr val="314716">
                    <a:alpha val="100000"/>
                  </a:srgbClr>
                </a:gs>
                <a:gs pos="100000">
                  <a:srgbClr val="4F801B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cap="rnd">
              <a:noFill/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947327" cy="15518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 marL="518157" indent="-259078" lvl="1">
                <a:lnSpc>
                  <a:spcPts val="3359"/>
                </a:lnSpc>
                <a:buFont typeface="Arial"/>
                <a:buChar char="•"/>
              </a:pPr>
              <a:r>
                <a:rPr lang="en-US" sz="2399">
                  <a:solidFill>
                    <a:srgbClr val="DBFFBB"/>
                  </a:solidFill>
                  <a:latin typeface="TT Octosquares"/>
                  <a:ea typeface="TT Octosquares"/>
                  <a:cs typeface="TT Octosquares"/>
                  <a:sym typeface="TT Octosquares"/>
                </a:rPr>
                <a:t>Donor: List, edit, delete food items; schedule pickups</a:t>
              </a:r>
            </a:p>
            <a:p>
              <a:pPr algn="l" marL="518157" indent="-259078" lvl="1">
                <a:lnSpc>
                  <a:spcPts val="3359"/>
                </a:lnSpc>
                <a:buFont typeface="Arial"/>
                <a:buChar char="•"/>
              </a:pPr>
              <a:r>
                <a:rPr lang="en-US" sz="2399">
                  <a:solidFill>
                    <a:srgbClr val="DBFFBB"/>
                  </a:solidFill>
                  <a:latin typeface="TT Octosquares"/>
                  <a:ea typeface="TT Octosquares"/>
                  <a:cs typeface="TT Octosquares"/>
                  <a:sym typeface="TT Octosquares"/>
                </a:rPr>
                <a:t>Recipient: Browse, request food; track status</a:t>
              </a:r>
            </a:p>
            <a:p>
              <a:pPr algn="l" marL="518157" indent="-259078" lvl="1">
                <a:lnSpc>
                  <a:spcPts val="3359"/>
                </a:lnSpc>
                <a:buFont typeface="Arial"/>
                <a:buChar char="•"/>
              </a:pPr>
              <a:r>
                <a:rPr lang="en-US" sz="2399">
                  <a:solidFill>
                    <a:srgbClr val="DBFFBB"/>
                  </a:solidFill>
                  <a:latin typeface="TT Octosquares"/>
                  <a:ea typeface="TT Octosquares"/>
                  <a:cs typeface="TT Octosquares"/>
                  <a:sym typeface="TT Octosquares"/>
                </a:rPr>
                <a:t>Admin: Manage users/listings; generate reports</a:t>
              </a:r>
            </a:p>
            <a:p>
              <a:pPr algn="l" marL="518157" indent="-259078" lvl="1">
                <a:lnSpc>
                  <a:spcPts val="3359"/>
                </a:lnSpc>
                <a:buFont typeface="Arial"/>
                <a:buChar char="•"/>
              </a:pPr>
              <a:r>
                <a:rPr lang="en-US" sz="2399">
                  <a:solidFill>
                    <a:srgbClr val="DBFFBB"/>
                  </a:solidFill>
                  <a:latin typeface="TT Octosquares"/>
                  <a:ea typeface="TT Octosquares"/>
                  <a:cs typeface="TT Octosquares"/>
                  <a:sym typeface="TT Octosquares"/>
                </a:rPr>
                <a:t>Design Patterns:</a:t>
              </a:r>
            </a:p>
            <a:p>
              <a:pPr algn="l" marL="518157" indent="-259078" lvl="1">
                <a:lnSpc>
                  <a:spcPts val="3359"/>
                </a:lnSpc>
                <a:buFont typeface="Arial"/>
                <a:buChar char="•"/>
              </a:pPr>
              <a:r>
                <a:rPr lang="en-US" sz="2399">
                  <a:solidFill>
                    <a:srgbClr val="DBFFBB"/>
                  </a:solidFill>
                  <a:latin typeface="TT Octosquares"/>
                  <a:ea typeface="TT Octosquares"/>
                  <a:cs typeface="TT Octosquares"/>
                  <a:sym typeface="TT Octosquares"/>
                </a:rPr>
                <a:t>Factory (User roles)</a:t>
              </a:r>
            </a:p>
            <a:p>
              <a:pPr algn="l" marL="518157" indent="-259078" lvl="1">
                <a:lnSpc>
                  <a:spcPts val="3359"/>
                </a:lnSpc>
                <a:buFont typeface="Arial"/>
                <a:buChar char="•"/>
              </a:pPr>
              <a:r>
                <a:rPr lang="en-US" sz="2399">
                  <a:solidFill>
                    <a:srgbClr val="DBFFBB"/>
                  </a:solidFill>
                  <a:latin typeface="TT Octosquares"/>
                  <a:ea typeface="TT Octosquares"/>
                  <a:cs typeface="TT Octosquares"/>
                  <a:sym typeface="TT Octosquares"/>
                </a:rPr>
                <a:t>Observer (Real-time updates)</a:t>
              </a:r>
            </a:p>
            <a:p>
              <a:pPr algn="l" marL="518157" indent="-259078" lvl="1">
                <a:lnSpc>
                  <a:spcPts val="3359"/>
                </a:lnSpc>
                <a:buFont typeface="Arial"/>
                <a:buChar char="•"/>
              </a:pPr>
              <a:r>
                <a:rPr lang="en-US" sz="2399">
                  <a:solidFill>
                    <a:srgbClr val="DBFFBB"/>
                  </a:solidFill>
                  <a:latin typeface="TT Octosquares"/>
                  <a:ea typeface="TT Octosquares"/>
                  <a:cs typeface="TT Octosquares"/>
                  <a:sym typeface="TT Octosquares"/>
                </a:rPr>
                <a:t>Strategy (Matching algorithm)</a:t>
              </a:r>
            </a:p>
            <a:p>
              <a:pPr algn="l" marL="518157" indent="-259078" lvl="1">
                <a:lnSpc>
                  <a:spcPts val="3359"/>
                </a:lnSpc>
                <a:buFont typeface="Arial"/>
                <a:buChar char="•"/>
              </a:pPr>
              <a:r>
                <a:rPr lang="en-US" sz="2399">
                  <a:solidFill>
                    <a:srgbClr val="DBFFBB"/>
                  </a:solidFill>
                  <a:latin typeface="TT Octosquares"/>
                  <a:ea typeface="TT Octosquares"/>
                  <a:cs typeface="TT Octosquares"/>
                  <a:sym typeface="TT Octosquares"/>
                </a:rPr>
                <a:t>Decorator (Notifications)</a:t>
              </a:r>
            </a:p>
            <a:p>
              <a:pPr algn="l" marL="518157" indent="-259078" lvl="1">
                <a:lnSpc>
                  <a:spcPts val="3359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399">
                  <a:solidFill>
                    <a:srgbClr val="DBFFBB"/>
                  </a:solidFill>
                  <a:latin typeface="TT Octosquares"/>
                  <a:ea typeface="TT Octosquares"/>
                  <a:cs typeface="TT Octosquares"/>
                  <a:sym typeface="TT Octosquares"/>
                </a:rPr>
                <a:t>Singleton (Central config/reporting)</a:t>
              </a: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5920201" y="1704711"/>
            <a:ext cx="6447598" cy="4972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85"/>
              </a:lnSpc>
            </a:pPr>
            <a:r>
              <a:rPr lang="en-US" sz="3500">
                <a:solidFill>
                  <a:srgbClr val="A5FF55"/>
                </a:solidFill>
                <a:latin typeface="TT Octosquares"/>
                <a:ea typeface="TT Octosquares"/>
                <a:cs typeface="TT Octosquares"/>
                <a:sym typeface="TT Octosquares"/>
              </a:rPr>
              <a:t>Scope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2657162"/>
            <a:ext cx="7393758" cy="424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30"/>
              </a:lnSpc>
              <a:spcBef>
                <a:spcPct val="0"/>
              </a:spcBef>
            </a:pPr>
            <a:r>
              <a:rPr lang="en-US" sz="3000">
                <a:solidFill>
                  <a:srgbClr val="4A8913"/>
                </a:solidFill>
                <a:latin typeface="TT Octosquares"/>
                <a:ea typeface="TT Octosquares"/>
                <a:cs typeface="TT Octosquares"/>
                <a:sym typeface="TT Octosquares"/>
              </a:rPr>
              <a:t>In-Scope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865542" y="2657162"/>
            <a:ext cx="7393758" cy="424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30"/>
              </a:lnSpc>
              <a:spcBef>
                <a:spcPct val="0"/>
              </a:spcBef>
            </a:pPr>
            <a:r>
              <a:rPr lang="en-US" sz="3000">
                <a:solidFill>
                  <a:srgbClr val="4A8913"/>
                </a:solidFill>
                <a:latin typeface="TT Octosquares"/>
                <a:ea typeface="TT Octosquares"/>
                <a:cs typeface="TT Octosquares"/>
                <a:sym typeface="TT Octosquares"/>
              </a:rPr>
              <a:t>Out-of-Scope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1A270C">
                <a:alpha val="100000"/>
              </a:srgbClr>
            </a:gs>
            <a:gs pos="100000">
              <a:srgbClr val="314716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028700" y="1428750"/>
            <a:ext cx="16230600" cy="0"/>
          </a:xfrm>
          <a:prstGeom prst="line">
            <a:avLst/>
          </a:prstGeom>
          <a:ln cap="flat" w="38100">
            <a:gradFill>
              <a:gsLst>
                <a:gs pos="0">
                  <a:srgbClr val="314716">
                    <a:alpha val="100000"/>
                  </a:srgbClr>
                </a:gs>
                <a:gs pos="50000">
                  <a:srgbClr val="ABFF50">
                    <a:alpha val="100000"/>
                  </a:srgbClr>
                </a:gs>
                <a:gs pos="100000">
                  <a:srgbClr val="314716">
                    <a:alpha val="100000"/>
                  </a:srgbClr>
                </a:gs>
              </a:gsLst>
              <a:lin ang="2700000"/>
            </a:gra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2072096" y="2462471"/>
            <a:ext cx="5674122" cy="7238714"/>
          </a:xfrm>
          <a:custGeom>
            <a:avLst/>
            <a:gdLst/>
            <a:ahLst/>
            <a:cxnLst/>
            <a:rect r="r" b="b" t="t" l="l"/>
            <a:pathLst>
              <a:path h="7238714" w="5674122">
                <a:moveTo>
                  <a:pt x="0" y="0"/>
                </a:moveTo>
                <a:lnTo>
                  <a:pt x="5674121" y="0"/>
                </a:lnTo>
                <a:lnTo>
                  <a:pt x="5674121" y="7238713"/>
                </a:lnTo>
                <a:lnTo>
                  <a:pt x="0" y="72387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  <a:ln w="47625" cap="sq">
            <a:gradFill>
              <a:gsLst>
                <a:gs pos="0">
                  <a:srgbClr val="314716">
                    <a:alpha val="100000"/>
                  </a:srgbClr>
                </a:gs>
                <a:gs pos="50000">
                  <a:srgbClr val="ABFF50">
                    <a:alpha val="100000"/>
                  </a:srgbClr>
                </a:gs>
                <a:gs pos="100000">
                  <a:srgbClr val="314716">
                    <a:alpha val="100000"/>
                  </a:srgbClr>
                </a:gs>
              </a:gsLst>
              <a:lin ang="2700000"/>
            </a:gradFill>
            <a:prstDash val="solid"/>
            <a:miter/>
          </a:ln>
        </p:spPr>
      </p:sp>
      <p:sp>
        <p:nvSpPr>
          <p:cNvPr name="TextBox 4" id="4"/>
          <p:cNvSpPr txBox="true"/>
          <p:nvPr/>
        </p:nvSpPr>
        <p:spPr>
          <a:xfrm rot="0">
            <a:off x="1028700" y="1704379"/>
            <a:ext cx="6966155" cy="6212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30"/>
              </a:lnSpc>
            </a:pPr>
            <a:r>
              <a:rPr lang="en-US" sz="4351">
                <a:solidFill>
                  <a:srgbClr val="A5FF55"/>
                </a:solidFill>
                <a:latin typeface="TT Octosquares"/>
                <a:ea typeface="TT Octosquares"/>
                <a:cs typeface="TT Octosquares"/>
                <a:sym typeface="TT Octosquares"/>
              </a:rPr>
              <a:t>System Overview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2658399"/>
            <a:ext cx="5084210" cy="7042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 b="true">
                <a:solidFill>
                  <a:srgbClr val="DBFFBB"/>
                </a:solidFill>
                <a:latin typeface="TT Octosquares Bold"/>
                <a:ea typeface="TT Octosquares Bold"/>
                <a:cs typeface="TT Octosquares Bold"/>
                <a:sym typeface="TT Octosquares Bold"/>
              </a:rPr>
              <a:t>Core User Roles &amp; Interactions</a:t>
            </a:r>
          </a:p>
          <a:p>
            <a:pPr algn="l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b="true" sz="2100">
                <a:solidFill>
                  <a:srgbClr val="DBFFBB"/>
                </a:solidFill>
                <a:latin typeface="TT Octosquares Bold"/>
                <a:ea typeface="TT Octosquares Bold"/>
                <a:cs typeface="TT Octosquares Bold"/>
                <a:sym typeface="TT Octosquares Bold"/>
              </a:rPr>
              <a:t>Donor</a:t>
            </a:r>
          </a:p>
          <a:p>
            <a:pPr algn="l" marL="906780" indent="-302260" lvl="2">
              <a:lnSpc>
                <a:spcPts val="2940"/>
              </a:lnSpc>
              <a:buFont typeface="Arial"/>
              <a:buChar char="⚬"/>
            </a:pPr>
            <a:r>
              <a:rPr lang="en-US" sz="2100">
                <a:solidFill>
                  <a:srgbClr val="DBFFBB"/>
                </a:solidFill>
                <a:latin typeface="TT Octosquares"/>
                <a:ea typeface="TT Octosquares"/>
                <a:cs typeface="TT Octosquares"/>
                <a:sym typeface="TT Octosquares"/>
              </a:rPr>
              <a:t>Submit/edit food listings (Item, Quantity, Expiry, Location)</a:t>
            </a:r>
          </a:p>
          <a:p>
            <a:pPr algn="l" marL="906780" indent="-302260" lvl="2">
              <a:lnSpc>
                <a:spcPts val="2940"/>
              </a:lnSpc>
              <a:buFont typeface="Arial"/>
              <a:buChar char="⚬"/>
            </a:pPr>
            <a:r>
              <a:rPr lang="en-US" sz="2100">
                <a:solidFill>
                  <a:srgbClr val="DBFFBB"/>
                </a:solidFill>
                <a:latin typeface="TT Octosquares"/>
                <a:ea typeface="TT Octosquares"/>
                <a:cs typeface="TT Octosquares"/>
                <a:sym typeface="TT Octosquares"/>
              </a:rPr>
              <a:t>Receive pickup confirmations via Decorator Pattern (Email+SMS)</a:t>
            </a:r>
          </a:p>
          <a:p>
            <a:pPr algn="l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b="true" sz="2100">
                <a:solidFill>
                  <a:srgbClr val="DBFFBB"/>
                </a:solidFill>
                <a:latin typeface="TT Octosquares Bold"/>
                <a:ea typeface="TT Octosquares Bold"/>
                <a:cs typeface="TT Octosquares Bold"/>
                <a:sym typeface="TT Octosquares Bold"/>
              </a:rPr>
              <a:t>Recipient</a:t>
            </a:r>
          </a:p>
          <a:p>
            <a:pPr algn="l" marL="906780" indent="-302260" lvl="2">
              <a:lnSpc>
                <a:spcPts val="2940"/>
              </a:lnSpc>
              <a:buFont typeface="Arial"/>
              <a:buChar char="⚬"/>
            </a:pPr>
            <a:r>
              <a:rPr lang="en-US" sz="2100">
                <a:solidFill>
                  <a:srgbClr val="DBFFBB"/>
                </a:solidFill>
                <a:latin typeface="TT Octosquares"/>
                <a:ea typeface="TT Octosquares"/>
                <a:cs typeface="TT Octosquares"/>
                <a:sym typeface="TT Octosquares"/>
              </a:rPr>
              <a:t>Browse listings filtered by Strategy Pattern (Location/Expiry)</a:t>
            </a:r>
          </a:p>
          <a:p>
            <a:pPr algn="l" marL="906780" indent="-302260" lvl="2">
              <a:lnSpc>
                <a:spcPts val="2940"/>
              </a:lnSpc>
              <a:buFont typeface="Arial"/>
              <a:buChar char="⚬"/>
            </a:pPr>
            <a:r>
              <a:rPr lang="en-US" sz="2100">
                <a:solidFill>
                  <a:srgbClr val="DBFFBB"/>
                </a:solidFill>
                <a:latin typeface="TT Octosquares"/>
                <a:ea typeface="TT Octosquares"/>
                <a:cs typeface="TT Octosquares"/>
                <a:sym typeface="TT Octosquares"/>
              </a:rPr>
              <a:t>Track requests in real-time (Observer Pattern)</a:t>
            </a:r>
          </a:p>
          <a:p>
            <a:pPr algn="l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b="true" sz="2100">
                <a:solidFill>
                  <a:srgbClr val="DBFFBB"/>
                </a:solidFill>
                <a:latin typeface="TT Octosquares Bold"/>
                <a:ea typeface="TT Octosquares Bold"/>
                <a:cs typeface="TT Octosquares Bold"/>
                <a:sym typeface="TT Octosquares Bold"/>
              </a:rPr>
              <a:t>Admin</a:t>
            </a:r>
          </a:p>
          <a:p>
            <a:pPr algn="l" marL="906780" indent="-302260" lvl="2">
              <a:lnSpc>
                <a:spcPts val="2940"/>
              </a:lnSpc>
              <a:buFont typeface="Arial"/>
              <a:buChar char="⚬"/>
            </a:pPr>
            <a:r>
              <a:rPr lang="en-US" sz="2100">
                <a:solidFill>
                  <a:srgbClr val="DBFFBB"/>
                </a:solidFill>
                <a:latin typeface="TT Octosquares"/>
                <a:ea typeface="TT Octosquares"/>
                <a:cs typeface="TT Octosquares"/>
                <a:sym typeface="TT Octosquares"/>
              </a:rPr>
              <a:t>Monitor metrics via Singleton ReportManager</a:t>
            </a:r>
          </a:p>
          <a:p>
            <a:pPr algn="l" marL="906780" indent="-302260" lvl="2">
              <a:lnSpc>
                <a:spcPts val="2940"/>
              </a:lnSpc>
              <a:buFont typeface="Arial"/>
              <a:buChar char="⚬"/>
            </a:pPr>
            <a:r>
              <a:rPr lang="en-US" sz="2100">
                <a:solidFill>
                  <a:srgbClr val="DBFFBB"/>
                </a:solidFill>
                <a:latin typeface="TT Octosquares"/>
                <a:ea typeface="TT Octosquares"/>
                <a:cs typeface="TT Octosquares"/>
                <a:sym typeface="TT Octosquares"/>
              </a:rPr>
              <a:t>Moderate listings/requests</a:t>
            </a:r>
          </a:p>
          <a:p>
            <a:pPr algn="l">
              <a:lnSpc>
                <a:spcPts val="2940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6549736" y="2715549"/>
            <a:ext cx="5084210" cy="41388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31"/>
              </a:lnSpc>
            </a:pPr>
            <a:r>
              <a:rPr lang="en-US" sz="2100" b="true">
                <a:solidFill>
                  <a:srgbClr val="DBFFBB"/>
                </a:solidFill>
                <a:latin typeface="TT Octosquares Bold"/>
                <a:ea typeface="TT Octosquares Bold"/>
                <a:cs typeface="TT Octosquares Bold"/>
                <a:sym typeface="TT Octosquares Bold"/>
              </a:rPr>
              <a:t> Technical Architecture</a:t>
            </a:r>
          </a:p>
          <a:p>
            <a:pPr algn="l">
              <a:lnSpc>
                <a:spcPts val="2331"/>
              </a:lnSpc>
            </a:pPr>
          </a:p>
          <a:p>
            <a:pPr algn="l" marL="453390" indent="-226695" lvl="1">
              <a:lnSpc>
                <a:spcPts val="2331"/>
              </a:lnSpc>
              <a:buFont typeface="Arial"/>
              <a:buChar char="•"/>
            </a:pPr>
            <a:r>
              <a:rPr lang="en-US" b="true" sz="2100">
                <a:solidFill>
                  <a:srgbClr val="DBFFBB"/>
                </a:solidFill>
                <a:latin typeface="TT Octosquares Bold"/>
                <a:ea typeface="TT Octosquares Bold"/>
                <a:cs typeface="TT Octosquares Bold"/>
                <a:sym typeface="TT Octosquares Bold"/>
              </a:rPr>
              <a:t>Fr</a:t>
            </a:r>
            <a:r>
              <a:rPr lang="en-US" b="true" sz="2100">
                <a:solidFill>
                  <a:srgbClr val="DBFFBB"/>
                </a:solidFill>
                <a:latin typeface="TT Octosquares Bold"/>
                <a:ea typeface="TT Octosquares Bold"/>
                <a:cs typeface="TT Octosquares Bold"/>
                <a:sym typeface="TT Octosquares Bold"/>
              </a:rPr>
              <a:t>ontend:</a:t>
            </a:r>
            <a:r>
              <a:rPr lang="en-US" sz="2100">
                <a:solidFill>
                  <a:srgbClr val="DBFFBB"/>
                </a:solidFill>
                <a:latin typeface="TT Octosquares"/>
                <a:ea typeface="TT Octosquares"/>
                <a:cs typeface="TT Octosquares"/>
                <a:sym typeface="TT Octosquares"/>
              </a:rPr>
              <a:t> Dja</a:t>
            </a:r>
            <a:r>
              <a:rPr lang="en-US" sz="2100">
                <a:solidFill>
                  <a:srgbClr val="DBFFBB"/>
                </a:solidFill>
                <a:latin typeface="TT Octosquares"/>
                <a:ea typeface="TT Octosquares"/>
                <a:cs typeface="TT Octosquares"/>
                <a:sym typeface="TT Octosquares"/>
              </a:rPr>
              <a:t>ngo Templates with Bootstrap</a:t>
            </a:r>
          </a:p>
          <a:p>
            <a:pPr algn="l" marL="453390" indent="-226695" lvl="1">
              <a:lnSpc>
                <a:spcPts val="2331"/>
              </a:lnSpc>
              <a:buFont typeface="Arial"/>
              <a:buChar char="•"/>
            </a:pPr>
            <a:r>
              <a:rPr lang="en-US" b="true" sz="2100">
                <a:solidFill>
                  <a:srgbClr val="DBFFBB"/>
                </a:solidFill>
                <a:latin typeface="TT Octosquares Bold"/>
                <a:ea typeface="TT Octosquares Bold"/>
                <a:cs typeface="TT Octosquares Bold"/>
                <a:sym typeface="TT Octosquares Bold"/>
              </a:rPr>
              <a:t>Ba</a:t>
            </a:r>
            <a:r>
              <a:rPr lang="en-US" b="true" sz="2100">
                <a:solidFill>
                  <a:srgbClr val="DBFFBB"/>
                </a:solidFill>
                <a:latin typeface="TT Octosquares Bold"/>
                <a:ea typeface="TT Octosquares Bold"/>
                <a:cs typeface="TT Octosquares Bold"/>
                <a:sym typeface="TT Octosquares Bold"/>
              </a:rPr>
              <a:t>ckend Logic:</a:t>
            </a:r>
            <a:r>
              <a:rPr lang="en-US" sz="2100">
                <a:solidFill>
                  <a:srgbClr val="DBFFBB"/>
                </a:solidFill>
                <a:latin typeface="TT Octosquares"/>
                <a:ea typeface="TT Octosquares"/>
                <a:cs typeface="TT Octosquares"/>
                <a:sym typeface="TT Octosquares"/>
              </a:rPr>
              <a:t> MatchingService for smart scoring, NotificationDispatcher for real-time alerts</a:t>
            </a:r>
          </a:p>
          <a:p>
            <a:pPr algn="l" marL="453390" indent="-226695" lvl="1">
              <a:lnSpc>
                <a:spcPts val="2331"/>
              </a:lnSpc>
              <a:buFont typeface="Arial"/>
              <a:buChar char="•"/>
            </a:pPr>
            <a:r>
              <a:rPr lang="en-US" b="true" sz="2100">
                <a:solidFill>
                  <a:srgbClr val="DBFFBB"/>
                </a:solidFill>
                <a:latin typeface="TT Octosquares Bold"/>
                <a:ea typeface="TT Octosquares Bold"/>
                <a:cs typeface="TT Octosquares Bold"/>
                <a:sym typeface="TT Octosquares Bold"/>
              </a:rPr>
              <a:t>Data</a:t>
            </a:r>
            <a:r>
              <a:rPr lang="en-US" b="true" sz="2100">
                <a:solidFill>
                  <a:srgbClr val="DBFFBB"/>
                </a:solidFill>
                <a:latin typeface="TT Octosquares Bold"/>
                <a:ea typeface="TT Octosquares Bold"/>
                <a:cs typeface="TT Octosquares Bold"/>
                <a:sym typeface="TT Octosquares Bold"/>
              </a:rPr>
              <a:t>base:</a:t>
            </a:r>
            <a:r>
              <a:rPr lang="en-US" sz="2100">
                <a:solidFill>
                  <a:srgbClr val="DBFFBB"/>
                </a:solidFill>
                <a:latin typeface="TT Octosquares"/>
                <a:ea typeface="TT Octosquares"/>
                <a:cs typeface="TT Octosquares"/>
                <a:sym typeface="TT Octosquares"/>
              </a:rPr>
              <a:t> SQLite via Django ORM</a:t>
            </a:r>
          </a:p>
          <a:p>
            <a:pPr algn="l" marL="906780" indent="-302260" lvl="2">
              <a:lnSpc>
                <a:spcPts val="2331"/>
              </a:lnSpc>
              <a:buFont typeface="Arial"/>
              <a:buChar char="⚬"/>
            </a:pPr>
            <a:r>
              <a:rPr lang="en-US" sz="2100">
                <a:solidFill>
                  <a:srgbClr val="DBFFBB"/>
                </a:solidFill>
                <a:latin typeface="TT Octosquares"/>
                <a:ea typeface="TT Octosquares"/>
                <a:cs typeface="TT Octosquares"/>
                <a:sym typeface="TT Octosquares"/>
              </a:rPr>
              <a:t>Key models: User, FoodListing, Request, Transaction</a:t>
            </a:r>
          </a:p>
          <a:p>
            <a:pPr algn="l">
              <a:lnSpc>
                <a:spcPts val="2331"/>
              </a:lnSpc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1A270C">
                <a:alpha val="100000"/>
              </a:srgbClr>
            </a:gs>
            <a:gs pos="100000">
              <a:srgbClr val="314716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028700" y="1428750"/>
            <a:ext cx="16230600" cy="0"/>
          </a:xfrm>
          <a:prstGeom prst="line">
            <a:avLst/>
          </a:prstGeom>
          <a:ln cap="flat" w="38100">
            <a:gradFill>
              <a:gsLst>
                <a:gs pos="0">
                  <a:srgbClr val="314716">
                    <a:alpha val="100000"/>
                  </a:srgbClr>
                </a:gs>
                <a:gs pos="50000">
                  <a:srgbClr val="ABFF50">
                    <a:alpha val="100000"/>
                  </a:srgbClr>
                </a:gs>
                <a:gs pos="100000">
                  <a:srgbClr val="314716">
                    <a:alpha val="100000"/>
                  </a:srgbClr>
                </a:gs>
              </a:gsLst>
              <a:lin ang="2700000"/>
            </a:gra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1028700" y="1929355"/>
            <a:ext cx="16230600" cy="7328945"/>
            <a:chOff x="0" y="0"/>
            <a:chExt cx="6946787" cy="313682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946788" cy="3136829"/>
            </a:xfrm>
            <a:custGeom>
              <a:avLst/>
              <a:gdLst/>
              <a:ahLst/>
              <a:cxnLst/>
              <a:rect r="r" b="b" t="t" l="l"/>
              <a:pathLst>
                <a:path h="3136829" w="6946788">
                  <a:moveTo>
                    <a:pt x="0" y="0"/>
                  </a:moveTo>
                  <a:lnTo>
                    <a:pt x="6946788" y="0"/>
                  </a:lnTo>
                  <a:lnTo>
                    <a:pt x="6946788" y="3136829"/>
                  </a:lnTo>
                  <a:lnTo>
                    <a:pt x="0" y="3136829"/>
                  </a:lnTo>
                  <a:close/>
                </a:path>
              </a:pathLst>
            </a:custGeom>
            <a:gradFill rotWithShape="true">
              <a:gsLst>
                <a:gs pos="0">
                  <a:srgbClr val="4F801B">
                    <a:alpha val="100000"/>
                  </a:srgbClr>
                </a:gs>
                <a:gs pos="50000">
                  <a:srgbClr val="314716">
                    <a:alpha val="100000"/>
                  </a:srgbClr>
                </a:gs>
                <a:gs pos="100000">
                  <a:srgbClr val="4F801B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6946787" cy="31939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632324" y="3043566"/>
            <a:ext cx="516854" cy="526808"/>
          </a:xfrm>
          <a:custGeom>
            <a:avLst/>
            <a:gdLst/>
            <a:ahLst/>
            <a:cxnLst/>
            <a:rect r="r" b="b" t="t" l="l"/>
            <a:pathLst>
              <a:path h="526808" w="516854">
                <a:moveTo>
                  <a:pt x="0" y="0"/>
                </a:moveTo>
                <a:lnTo>
                  <a:pt x="516854" y="0"/>
                </a:lnTo>
                <a:lnTo>
                  <a:pt x="516854" y="526807"/>
                </a:lnTo>
                <a:lnTo>
                  <a:pt x="0" y="5268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132810" y="2138987"/>
            <a:ext cx="16022379" cy="6212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30"/>
              </a:lnSpc>
            </a:pPr>
            <a:r>
              <a:rPr lang="en-US" sz="4351">
                <a:solidFill>
                  <a:srgbClr val="A5FF55"/>
                </a:solidFill>
                <a:latin typeface="TT Octosquares"/>
                <a:ea typeface="TT Octosquares"/>
                <a:cs typeface="TT Octosquares"/>
                <a:sym typeface="TT Octosquares"/>
              </a:rPr>
              <a:t>Software Architecture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473842" y="3788299"/>
            <a:ext cx="14586229" cy="4339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1337" indent="-280669" lvl="1">
              <a:lnSpc>
                <a:spcPts val="3899"/>
              </a:lnSpc>
              <a:buFont typeface="Arial"/>
              <a:buChar char="•"/>
            </a:pPr>
            <a:r>
              <a:rPr lang="en-US" sz="2599">
                <a:solidFill>
                  <a:srgbClr val="DBFFBB"/>
                </a:solidFill>
                <a:latin typeface="TT Octosquares"/>
                <a:ea typeface="TT Octosquares"/>
                <a:cs typeface="TT Octosquares"/>
                <a:sym typeface="TT Octosquares"/>
              </a:rPr>
              <a:t>Presentation Layer:</a:t>
            </a:r>
          </a:p>
          <a:p>
            <a:pPr algn="l">
              <a:lnSpc>
                <a:spcPts val="3899"/>
              </a:lnSpc>
            </a:pPr>
            <a:r>
              <a:rPr lang="en-US" sz="2599">
                <a:solidFill>
                  <a:srgbClr val="DBFFBB"/>
                </a:solidFill>
                <a:latin typeface="TT Octosquares"/>
                <a:ea typeface="TT Octosquares"/>
                <a:cs typeface="TT Octosquares"/>
                <a:sym typeface="TT Octosquares"/>
              </a:rPr>
              <a:t>Django </a:t>
            </a:r>
            <a:r>
              <a:rPr lang="en-US" sz="2599">
                <a:solidFill>
                  <a:srgbClr val="DBFFBB"/>
                </a:solidFill>
                <a:latin typeface="TT Octosquares"/>
                <a:ea typeface="TT Octosquares"/>
                <a:cs typeface="TT Octosquares"/>
                <a:sym typeface="TT Octosquares"/>
              </a:rPr>
              <a:t>templates with responsive Bootstrap-based UI</a:t>
            </a:r>
          </a:p>
          <a:p>
            <a:pPr algn="l" marL="561337" indent="-280669" lvl="1">
              <a:lnSpc>
                <a:spcPts val="3899"/>
              </a:lnSpc>
              <a:buFont typeface="Arial"/>
              <a:buChar char="•"/>
            </a:pPr>
            <a:r>
              <a:rPr lang="en-US" sz="2599">
                <a:solidFill>
                  <a:srgbClr val="DBFFBB"/>
                </a:solidFill>
                <a:latin typeface="TT Octosquares"/>
                <a:ea typeface="TT Octosquares"/>
                <a:cs typeface="TT Octosquares"/>
                <a:sym typeface="TT Octosquares"/>
              </a:rPr>
              <a:t>Business Logic Layer:</a:t>
            </a:r>
          </a:p>
          <a:p>
            <a:pPr algn="l">
              <a:lnSpc>
                <a:spcPts val="3899"/>
              </a:lnSpc>
            </a:pPr>
            <a:r>
              <a:rPr lang="en-US" sz="2599">
                <a:solidFill>
                  <a:srgbClr val="DBFFBB"/>
                </a:solidFill>
                <a:latin typeface="TT Octosquares"/>
                <a:ea typeface="TT Octosquares"/>
                <a:cs typeface="TT Octosquares"/>
                <a:sym typeface="TT Octosquares"/>
              </a:rPr>
              <a:t>Core services like MatchingService and NotificationManager handle application logic and user interactions</a:t>
            </a:r>
          </a:p>
          <a:p>
            <a:pPr algn="l" marL="561337" indent="-280669" lvl="1">
              <a:lnSpc>
                <a:spcPts val="3899"/>
              </a:lnSpc>
              <a:buFont typeface="Arial"/>
              <a:buChar char="•"/>
            </a:pPr>
            <a:r>
              <a:rPr lang="en-US" sz="2599">
                <a:solidFill>
                  <a:srgbClr val="DBFFBB"/>
                </a:solidFill>
                <a:latin typeface="TT Octosquares"/>
                <a:ea typeface="TT Octosquares"/>
                <a:cs typeface="TT Octosquares"/>
                <a:sym typeface="TT Octosquares"/>
              </a:rPr>
              <a:t>Data Access Layer:</a:t>
            </a:r>
          </a:p>
          <a:p>
            <a:pPr algn="l">
              <a:lnSpc>
                <a:spcPts val="3899"/>
              </a:lnSpc>
            </a:pPr>
            <a:r>
              <a:rPr lang="en-US" sz="2599">
                <a:solidFill>
                  <a:srgbClr val="DBFFBB"/>
                </a:solidFill>
                <a:latin typeface="TT Octosquares"/>
                <a:ea typeface="TT Octosquares"/>
                <a:cs typeface="TT Octosquares"/>
                <a:sym typeface="TT Octosquares"/>
              </a:rPr>
              <a:t>Django ORM for managing models and database queries</a:t>
            </a:r>
          </a:p>
          <a:p>
            <a:pPr algn="l" marL="561337" indent="-280669" lvl="1">
              <a:lnSpc>
                <a:spcPts val="3899"/>
              </a:lnSpc>
              <a:buFont typeface="Arial"/>
              <a:buChar char="•"/>
            </a:pPr>
            <a:r>
              <a:rPr lang="en-US" sz="2599">
                <a:solidFill>
                  <a:srgbClr val="DBFFBB"/>
                </a:solidFill>
                <a:latin typeface="TT Octosquares"/>
                <a:ea typeface="TT Octosquares"/>
                <a:cs typeface="TT Octosquares"/>
                <a:sym typeface="TT Octosquares"/>
              </a:rPr>
              <a:t>Database:</a:t>
            </a:r>
          </a:p>
          <a:p>
            <a:pPr algn="l">
              <a:lnSpc>
                <a:spcPts val="3899"/>
              </a:lnSpc>
            </a:pPr>
            <a:r>
              <a:rPr lang="en-US" sz="2599">
                <a:solidFill>
                  <a:srgbClr val="DBFFBB"/>
                </a:solidFill>
                <a:latin typeface="TT Octosquares"/>
                <a:ea typeface="TT Octosquares"/>
                <a:cs typeface="TT Octosquares"/>
                <a:sym typeface="TT Octosquares"/>
              </a:rPr>
              <a:t>SQLite – lightweight, file-based storage suitable for rapid development and testing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473842" y="3063765"/>
            <a:ext cx="10907672" cy="438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z="2600" b="true">
                <a:solidFill>
                  <a:srgbClr val="A5FF55"/>
                </a:solidFill>
                <a:latin typeface="TT Octosquares Bold"/>
                <a:ea typeface="TT Octosquares Bold"/>
                <a:cs typeface="TT Octosquares Bold"/>
                <a:sym typeface="TT Octosquares Bold"/>
              </a:rPr>
              <a:t>Layered Architecture for Scalability &amp; Maintainability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1A270C">
                <a:alpha val="100000"/>
              </a:srgbClr>
            </a:gs>
            <a:gs pos="100000">
              <a:srgbClr val="314716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028700" y="1428750"/>
            <a:ext cx="16230600" cy="0"/>
          </a:xfrm>
          <a:prstGeom prst="line">
            <a:avLst/>
          </a:prstGeom>
          <a:ln cap="flat" w="38100">
            <a:gradFill>
              <a:gsLst>
                <a:gs pos="0">
                  <a:srgbClr val="314716">
                    <a:alpha val="100000"/>
                  </a:srgbClr>
                </a:gs>
                <a:gs pos="50000">
                  <a:srgbClr val="ABFF50">
                    <a:alpha val="100000"/>
                  </a:srgbClr>
                </a:gs>
                <a:gs pos="100000">
                  <a:srgbClr val="314716">
                    <a:alpha val="100000"/>
                  </a:srgbClr>
                </a:gs>
              </a:gsLst>
              <a:lin ang="2700000"/>
            </a:gra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1028700" y="2728021"/>
            <a:ext cx="16230600" cy="6229025"/>
            <a:chOff x="0" y="0"/>
            <a:chExt cx="2514545" cy="96503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514545" cy="965039"/>
            </a:xfrm>
            <a:custGeom>
              <a:avLst/>
              <a:gdLst/>
              <a:ahLst/>
              <a:cxnLst/>
              <a:rect r="r" b="b" t="t" l="l"/>
              <a:pathLst>
                <a:path h="965039" w="2514545">
                  <a:moveTo>
                    <a:pt x="0" y="0"/>
                  </a:moveTo>
                  <a:lnTo>
                    <a:pt x="2514545" y="0"/>
                  </a:lnTo>
                  <a:lnTo>
                    <a:pt x="2514545" y="965039"/>
                  </a:lnTo>
                  <a:lnTo>
                    <a:pt x="0" y="965039"/>
                  </a:lnTo>
                  <a:close/>
                </a:path>
              </a:pathLst>
            </a:custGeom>
            <a:blipFill>
              <a:blip r:embed="rId2"/>
              <a:stretch>
                <a:fillRect l="-167" t="0" r="-167" b="0"/>
              </a:stretch>
            </a:blipFill>
            <a:ln w="47625" cap="sq">
              <a:gradFill>
                <a:gsLst>
                  <a:gs pos="0">
                    <a:srgbClr val="314716">
                      <a:alpha val="100000"/>
                    </a:srgbClr>
                  </a:gs>
                  <a:gs pos="50000">
                    <a:srgbClr val="ABFF50">
                      <a:alpha val="100000"/>
                    </a:srgbClr>
                  </a:gs>
                  <a:gs pos="100000">
                    <a:srgbClr val="314716">
                      <a:alpha val="100000"/>
                    </a:srgbClr>
                  </a:gs>
                </a:gsLst>
                <a:lin ang="2700000"/>
              </a:gradFill>
              <a:prstDash val="solid"/>
              <a:miter/>
            </a:ln>
          </p:spPr>
        </p:sp>
      </p:grpSp>
      <p:sp>
        <p:nvSpPr>
          <p:cNvPr name="TextBox 5" id="5"/>
          <p:cNvSpPr txBox="true"/>
          <p:nvPr/>
        </p:nvSpPr>
        <p:spPr>
          <a:xfrm rot="0">
            <a:off x="5397270" y="1796339"/>
            <a:ext cx="7493460" cy="6212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30"/>
              </a:lnSpc>
            </a:pPr>
            <a:r>
              <a:rPr lang="en-US" sz="4351">
                <a:solidFill>
                  <a:srgbClr val="A5FF55"/>
                </a:solidFill>
                <a:latin typeface="TT Octosquares"/>
                <a:ea typeface="TT Octosquares"/>
                <a:cs typeface="TT Octosquares"/>
                <a:sym typeface="TT Octosquares"/>
              </a:rPr>
              <a:t>Architecture Diagram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1A270C">
                <a:alpha val="100000"/>
              </a:srgbClr>
            </a:gs>
            <a:gs pos="100000">
              <a:srgbClr val="314716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028700" y="397976"/>
            <a:ext cx="16230600" cy="0"/>
          </a:xfrm>
          <a:prstGeom prst="line">
            <a:avLst/>
          </a:prstGeom>
          <a:ln cap="flat" w="38100">
            <a:gradFill>
              <a:gsLst>
                <a:gs pos="0">
                  <a:srgbClr val="314716">
                    <a:alpha val="100000"/>
                  </a:srgbClr>
                </a:gs>
                <a:gs pos="50000">
                  <a:srgbClr val="ABFF50">
                    <a:alpha val="100000"/>
                  </a:srgbClr>
                </a:gs>
                <a:gs pos="100000">
                  <a:srgbClr val="314716">
                    <a:alpha val="100000"/>
                  </a:srgbClr>
                </a:gs>
              </a:gsLst>
              <a:lin ang="2700000"/>
            </a:gra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2038859" y="1701132"/>
            <a:ext cx="14210282" cy="8183610"/>
            <a:chOff x="0" y="0"/>
            <a:chExt cx="2201545" cy="126785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201544" cy="1267855"/>
            </a:xfrm>
            <a:custGeom>
              <a:avLst/>
              <a:gdLst/>
              <a:ahLst/>
              <a:cxnLst/>
              <a:rect r="r" b="b" t="t" l="l"/>
              <a:pathLst>
                <a:path h="1267855" w="2201544">
                  <a:moveTo>
                    <a:pt x="0" y="0"/>
                  </a:moveTo>
                  <a:lnTo>
                    <a:pt x="2201544" y="0"/>
                  </a:lnTo>
                  <a:lnTo>
                    <a:pt x="2201544" y="1267855"/>
                  </a:lnTo>
                  <a:lnTo>
                    <a:pt x="0" y="1267855"/>
                  </a:lnTo>
                  <a:close/>
                </a:path>
              </a:pathLst>
            </a:custGeom>
            <a:blipFill>
              <a:blip r:embed="rId2"/>
              <a:stretch>
                <a:fillRect l="0" t="-1116" r="0" b="-1116"/>
              </a:stretch>
            </a:blipFill>
            <a:ln w="47625" cap="sq">
              <a:gradFill>
                <a:gsLst>
                  <a:gs pos="0">
                    <a:srgbClr val="314716">
                      <a:alpha val="100000"/>
                    </a:srgbClr>
                  </a:gs>
                  <a:gs pos="50000">
                    <a:srgbClr val="ABFF50">
                      <a:alpha val="100000"/>
                    </a:srgbClr>
                  </a:gs>
                  <a:gs pos="100000">
                    <a:srgbClr val="314716">
                      <a:alpha val="100000"/>
                    </a:srgbClr>
                  </a:gs>
                </a:gsLst>
                <a:lin ang="2700000"/>
              </a:gradFill>
              <a:prstDash val="solid"/>
              <a:miter/>
            </a:ln>
          </p:spPr>
        </p:sp>
      </p:grpSp>
      <p:sp>
        <p:nvSpPr>
          <p:cNvPr name="TextBox 5" id="5"/>
          <p:cNvSpPr txBox="true"/>
          <p:nvPr/>
        </p:nvSpPr>
        <p:spPr>
          <a:xfrm rot="0">
            <a:off x="4273726" y="767508"/>
            <a:ext cx="9740548" cy="6212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30"/>
              </a:lnSpc>
            </a:pPr>
            <a:r>
              <a:rPr lang="en-US" sz="4351">
                <a:solidFill>
                  <a:srgbClr val="A5FF55"/>
                </a:solidFill>
                <a:latin typeface="TT Octosquares"/>
                <a:ea typeface="TT Octosquares"/>
                <a:cs typeface="TT Octosquares"/>
                <a:sym typeface="TT Octosquares"/>
              </a:rPr>
              <a:t>Component Diagram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DAGqnCg5iOk</dc:identifier>
  <dcterms:modified xsi:type="dcterms:W3CDTF">2011-08-01T06:04:30Z</dcterms:modified>
  <cp:revision>1</cp:revision>
  <dc:title>Assignment_CSE6234_TT4L_Group4</dc:title>
</cp:coreProperties>
</file>